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514" r:id="rId24"/>
    <p:sldId id="447" r:id="rId25"/>
    <p:sldId id="469" r:id="rId26"/>
    <p:sldId id="468" r:id="rId27"/>
    <p:sldId id="470" r:id="rId28"/>
    <p:sldId id="472" r:id="rId29"/>
    <p:sldId id="474" r:id="rId30"/>
    <p:sldId id="473" r:id="rId31"/>
    <p:sldId id="475" r:id="rId32"/>
    <p:sldId id="476" r:id="rId33"/>
    <p:sldId id="477" r:id="rId34"/>
    <p:sldId id="515" r:id="rId35"/>
    <p:sldId id="478" r:id="rId36"/>
    <p:sldId id="479" r:id="rId37"/>
    <p:sldId id="516" r:id="rId38"/>
    <p:sldId id="484" r:id="rId39"/>
    <p:sldId id="517" r:id="rId40"/>
    <p:sldId id="471" r:id="rId41"/>
    <p:sldId id="485" r:id="rId42"/>
    <p:sldId id="486" r:id="rId43"/>
    <p:sldId id="489" r:id="rId44"/>
    <p:sldId id="493" r:id="rId45"/>
    <p:sldId id="490" r:id="rId46"/>
    <p:sldId id="495" r:id="rId47"/>
    <p:sldId id="505" r:id="rId48"/>
    <p:sldId id="518" r:id="rId49"/>
    <p:sldId id="524" r:id="rId50"/>
    <p:sldId id="491" r:id="rId51"/>
    <p:sldId id="497" r:id="rId52"/>
    <p:sldId id="487" r:id="rId53"/>
    <p:sldId id="500" r:id="rId54"/>
    <p:sldId id="519" r:id="rId55"/>
    <p:sldId id="501" r:id="rId56"/>
    <p:sldId id="507" r:id="rId57"/>
    <p:sldId id="503" r:id="rId58"/>
    <p:sldId id="521" r:id="rId59"/>
    <p:sldId id="502" r:id="rId60"/>
    <p:sldId id="504" r:id="rId61"/>
    <p:sldId id="508" r:id="rId62"/>
    <p:sldId id="488" r:id="rId63"/>
    <p:sldId id="522" r:id="rId64"/>
    <p:sldId id="509" r:id="rId65"/>
    <p:sldId id="482" r:id="rId66"/>
    <p:sldId id="405" r:id="rId67"/>
    <p:sldId id="293" r:id="rId68"/>
    <p:sldId id="306" r:id="rId69"/>
    <p:sldId id="416" r:id="rId70"/>
    <p:sldId id="281" r:id="rId71"/>
    <p:sldId id="466" r:id="rId72"/>
    <p:sldId id="494" r:id="rId73"/>
    <p:sldId id="496" r:id="rId74"/>
    <p:sldId id="498" r:id="rId75"/>
    <p:sldId id="520" r:id="rId76"/>
    <p:sldId id="523" r:id="rId77"/>
    <p:sldId id="525" r:id="rId7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79056" autoAdjust="0"/>
  </p:normalViewPr>
  <p:slideViewPr>
    <p:cSldViewPr snapToGrid="0">
      <p:cViewPr varScale="1">
        <p:scale>
          <a:sx n="87" d="100"/>
          <a:sy n="87" d="100"/>
        </p:scale>
        <p:origin x="1716"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ictionary.cambridge.org/pt/dicionario/ingles/reduc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ictionary.cambridge.org/pt/dicionario/ingles/part" TargetMode="External"/><Relationship Id="rId5" Type="http://schemas.openxmlformats.org/officeDocument/2006/relationships/hyperlink" Target="https://dictionary.cambridge.org/pt/dicionario/ingles/important" TargetMode="External"/><Relationship Id="rId4" Type="http://schemas.openxmlformats.org/officeDocument/2006/relationships/hyperlink" Target="https://dictionary.cambridge.org/pt/dicionario/ingles/keep"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17785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TPU (Tensor </a:t>
            </a:r>
            <a:r>
              <a:rPr lang="pt-BR" b="0" i="0" dirty="0" err="1">
                <a:solidFill>
                  <a:srgbClr val="374151"/>
                </a:solidFill>
                <a:effectLst/>
                <a:latin typeface="Söhne"/>
              </a:rPr>
              <a:t>Processing</a:t>
            </a:r>
            <a:r>
              <a:rPr lang="pt-BR" b="0" i="0" dirty="0">
                <a:solidFill>
                  <a:srgbClr val="374151"/>
                </a:solidFill>
                <a:effectLst/>
                <a:latin typeface="Söhne"/>
              </a:rPr>
              <a:t> Unit) é um tipo de acelerador de hardware desenvolvido pela Google especificamente para executar operações de aprendizado de máquina e processamento de tensores de forma eficiente. As </a:t>
            </a:r>
            <a:r>
              <a:rPr lang="pt-BR" b="0" i="0" dirty="0" err="1">
                <a:solidFill>
                  <a:srgbClr val="374151"/>
                </a:solidFill>
                <a:effectLst/>
                <a:latin typeface="Söhne"/>
              </a:rPr>
              <a:t>TPUs</a:t>
            </a:r>
            <a:r>
              <a:rPr lang="pt-BR" b="0" i="0" dirty="0">
                <a:solidFill>
                  <a:srgbClr val="374151"/>
                </a:solidFill>
                <a:effectLst/>
                <a:latin typeface="Söhne"/>
              </a:rPr>
              <a:t> são projetadas para acelerar o treinamento e a inferência de modelos de aprendizado de máquina, especialmente aqueles baseados em redes neurais profundas.</a:t>
            </a:r>
          </a:p>
          <a:p>
            <a:pPr algn="l"/>
            <a:endParaRPr lang="pt-BR" b="0" i="0" dirty="0">
              <a:solidFill>
                <a:srgbClr val="374151"/>
              </a:solidFill>
              <a:effectLst/>
              <a:latin typeface="Söhne"/>
            </a:endParaRPr>
          </a:p>
          <a:p>
            <a:pPr algn="l"/>
            <a:r>
              <a:rPr lang="pt-BR" b="0" i="0" dirty="0">
                <a:solidFill>
                  <a:srgbClr val="374151"/>
                </a:solidFill>
                <a:effectLst/>
                <a:latin typeface="Söhne"/>
              </a:rPr>
              <a:t>Diferentemente das CPUs convencionais (Central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e das </a:t>
            </a:r>
            <a:r>
              <a:rPr lang="pt-BR" b="0" i="0" dirty="0" err="1">
                <a:solidFill>
                  <a:srgbClr val="374151"/>
                </a:solidFill>
                <a:effectLst/>
                <a:latin typeface="Söhne"/>
              </a:rPr>
              <a:t>GPUs</a:t>
            </a:r>
            <a:r>
              <a:rPr lang="pt-BR" b="0" i="0" dirty="0">
                <a:solidFill>
                  <a:srgbClr val="374151"/>
                </a:solidFill>
                <a:effectLst/>
                <a:latin typeface="Söhne"/>
              </a:rPr>
              <a:t> (</a:t>
            </a:r>
            <a:r>
              <a:rPr lang="pt-BR" b="0" i="0" dirty="0" err="1">
                <a:solidFill>
                  <a:srgbClr val="374151"/>
                </a:solidFill>
                <a:effectLst/>
                <a:latin typeface="Söhne"/>
              </a:rPr>
              <a:t>Graphics</a:t>
            </a:r>
            <a:r>
              <a:rPr lang="pt-BR" b="0" i="0" dirty="0">
                <a:solidFill>
                  <a:srgbClr val="374151"/>
                </a:solidFill>
                <a:effectLst/>
                <a:latin typeface="Söhne"/>
              </a:rPr>
              <a:t>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que são projetadas para tarefas de propósito geral, as </a:t>
            </a:r>
            <a:r>
              <a:rPr lang="pt-BR" b="0" i="0" dirty="0" err="1">
                <a:solidFill>
                  <a:srgbClr val="374151"/>
                </a:solidFill>
                <a:effectLst/>
                <a:latin typeface="Söhne"/>
              </a:rPr>
              <a:t>TPUs</a:t>
            </a:r>
            <a:r>
              <a:rPr lang="pt-BR" b="0" i="0" dirty="0">
                <a:solidFill>
                  <a:srgbClr val="374151"/>
                </a:solidFill>
                <a:effectLst/>
                <a:latin typeface="Söhne"/>
              </a:rPr>
              <a:t> são otimizadas para realizar cálculos matriciais e operações tensoriais, que são fundamentais em algoritmos de aprendizado de máquina, como redes neurais.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têm uma arquitetura altamente paralela e são projetadas para lidar com as demandas computacionais intensivas de modelos de aprendizado de máquina. Elas podem oferecer um desempenho significativamente maior em comparação com CPUs e </a:t>
            </a:r>
            <a:r>
              <a:rPr lang="pt-BR" b="0" i="0" dirty="0" err="1">
                <a:solidFill>
                  <a:srgbClr val="374151"/>
                </a:solidFill>
                <a:effectLst/>
                <a:latin typeface="Söhne"/>
              </a:rPr>
              <a:t>GPUs</a:t>
            </a:r>
            <a:r>
              <a:rPr lang="pt-BR" b="0" i="0" dirty="0">
                <a:solidFill>
                  <a:srgbClr val="374151"/>
                </a:solidFill>
                <a:effectLst/>
                <a:latin typeface="Söhne"/>
              </a:rPr>
              <a:t> para tarefas específicas de aprendizado de máquina, tornando o treinamento e a inferência de modelos mais rápidos e eficientes.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são frequentemente usadas em ambientes de nuvem para acelerar o treinamento de modelos de grande escala e para lidar com cargas de trabalho intensivas de aprendizado de máquina. Elas desempenham um papel importante no avanço da pesquisa e aplicação de algoritmos de aprendizado de máquina, permitindo a execução de tarefas complexas de forma mais rápida e eficiente.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1523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FLOPs are often used to describe how many operations are required to run a single instance of a given model, like VGG19.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4501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p>
          <a:p>
            <a:endParaRPr lang="en-US" dirty="0"/>
          </a:p>
          <a:p>
            <a:r>
              <a:rPr lang="en-US" dirty="0" err="1"/>
              <a:t>AlexNet</a:t>
            </a:r>
            <a:r>
              <a:rPr lang="en-US" dirty="0"/>
              <a:t> </a:t>
            </a:r>
            <a:r>
              <a:rPr lang="en-US" dirty="0" err="1"/>
              <a:t>foi</a:t>
            </a:r>
            <a:r>
              <a:rPr lang="en-US" dirty="0"/>
              <a:t> </a:t>
            </a:r>
            <a:r>
              <a:rPr lang="en-US" dirty="0" err="1"/>
              <a:t>desenvolvida</a:t>
            </a:r>
            <a:r>
              <a:rPr lang="en-US" dirty="0"/>
              <a:t> </a:t>
            </a:r>
            <a:r>
              <a:rPr lang="en-US" dirty="0" err="1"/>
              <a:t>por</a:t>
            </a:r>
            <a:r>
              <a:rPr lang="en-US" dirty="0"/>
              <a:t> </a:t>
            </a:r>
            <a:r>
              <a:rPr lang="en-US" dirty="0" err="1"/>
              <a:t>estudantes</a:t>
            </a:r>
            <a:r>
              <a:rPr lang="en-US" dirty="0"/>
              <a:t> do Prof. </a:t>
            </a:r>
            <a:r>
              <a:rPr lang="pt-BR" b="0" i="0" dirty="0">
                <a:solidFill>
                  <a:srgbClr val="374151"/>
                </a:solidFill>
                <a:effectLst/>
                <a:latin typeface="Söhne"/>
              </a:rPr>
              <a:t>Geoffrey </a:t>
            </a:r>
            <a:r>
              <a:rPr lang="pt-BR" b="0" i="0" dirty="0" err="1">
                <a:solidFill>
                  <a:srgbClr val="374151"/>
                </a:solidFill>
                <a:effectLst/>
                <a:latin typeface="Söhne"/>
              </a:rPr>
              <a:t>Hinton</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97349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545384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4047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pPr algn="l"/>
            <a:endParaRPr lang="pt-BR" b="0" i="0" dirty="0">
              <a:solidFill>
                <a:srgbClr val="000000"/>
              </a:solidFill>
              <a:effectLst/>
              <a:latin typeface="Söhne"/>
            </a:endParaRPr>
          </a:p>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06251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1751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494255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u="none" strike="noStrike" dirty="0">
                <a:solidFill>
                  <a:srgbClr val="1D2A57"/>
                </a:solidFill>
                <a:effectLst/>
                <a:latin typeface="Arial" panose="020B0604020202020204" pitchFamily="34" charset="0"/>
                <a:hlinkClick r:id="rId3" tooltip="reduce"/>
              </a:rPr>
              <a:t>Distillation: reduce</a:t>
            </a:r>
            <a:r>
              <a:rPr lang="en-US" b="0" i="0" dirty="0">
                <a:solidFill>
                  <a:srgbClr val="1D2A57"/>
                </a:solidFill>
                <a:effectLst/>
                <a:latin typeface="Arial" panose="020B0604020202020204" pitchFamily="34" charset="0"/>
              </a:rPr>
              <a:t> it but </a:t>
            </a:r>
            <a:r>
              <a:rPr lang="en-US" b="0" i="0" u="none" strike="noStrike" dirty="0">
                <a:solidFill>
                  <a:srgbClr val="1D2A57"/>
                </a:solidFill>
                <a:effectLst/>
                <a:latin typeface="Arial" panose="020B0604020202020204" pitchFamily="34" charset="0"/>
                <a:hlinkClick r:id="rId4" tooltip="keep"/>
              </a:rPr>
              <a:t>keep</a:t>
            </a:r>
            <a:r>
              <a:rPr lang="en-US" b="0" i="0" dirty="0">
                <a:solidFill>
                  <a:srgbClr val="1D2A57"/>
                </a:solidFill>
                <a:effectLst/>
                <a:latin typeface="Arial" panose="020B0604020202020204" pitchFamily="34" charset="0"/>
              </a:rPr>
              <a:t> the most </a:t>
            </a:r>
            <a:r>
              <a:rPr lang="en-US" b="0" i="0" u="none" strike="noStrike" dirty="0">
                <a:solidFill>
                  <a:srgbClr val="1D2A57"/>
                </a:solidFill>
                <a:effectLst/>
                <a:latin typeface="Arial" panose="020B0604020202020204" pitchFamily="34" charset="0"/>
                <a:hlinkClick r:id="rId5" tooltip="important"/>
              </a:rPr>
              <a:t>important</a:t>
            </a:r>
            <a:r>
              <a:rPr lang="en-US" b="0" i="0" dirty="0">
                <a:solidFill>
                  <a:srgbClr val="1D2A57"/>
                </a:solidFill>
                <a:effectLst/>
                <a:latin typeface="Arial" panose="020B0604020202020204" pitchFamily="34" charset="0"/>
              </a:rPr>
              <a:t> </a:t>
            </a:r>
            <a:r>
              <a:rPr lang="en-US" b="0" i="0" u="sng" dirty="0">
                <a:solidFill>
                  <a:srgbClr val="1D2A57"/>
                </a:solidFill>
                <a:effectLst/>
                <a:latin typeface="Arial" panose="020B0604020202020204" pitchFamily="34" charset="0"/>
                <a:hlinkClick r:id="rId6" tooltip="part"/>
              </a:rPr>
              <a:t>part</a:t>
            </a:r>
            <a:endParaRPr lang="en-US" b="0" i="0" u="sng" dirty="0">
              <a:solidFill>
                <a:srgbClr val="1D2A57"/>
              </a:solidFill>
              <a:effectLst/>
              <a:latin typeface="Arial" panose="020B0604020202020204" pitchFamily="34" charset="0"/>
            </a:endParaRPr>
          </a:p>
          <a:p>
            <a:pPr algn="l"/>
            <a:endParaRPr lang="en-US" b="0" i="0" u="sng" dirty="0">
              <a:solidFill>
                <a:srgbClr val="1D2A57"/>
              </a:solidFill>
              <a:effectLst/>
              <a:latin typeface="Arial" panose="020B0604020202020204" pitchFamily="34" charset="0"/>
            </a:endParaRPr>
          </a:p>
          <a:p>
            <a:pPr algn="l"/>
            <a:r>
              <a:rPr lang="en-US" b="0" i="0" u="sng" dirty="0">
                <a:solidFill>
                  <a:srgbClr val="1D2A57"/>
                </a:solidFill>
                <a:effectLst/>
                <a:latin typeface="Arial" panose="020B0604020202020204" pitchFamily="34" charset="0"/>
              </a:rPr>
              <a:t>Reference:</a:t>
            </a:r>
          </a:p>
          <a:p>
            <a:pPr algn="l"/>
            <a:r>
              <a:rPr lang="en-US" b="0" i="0" u="sng" dirty="0">
                <a:solidFill>
                  <a:srgbClr val="1D2A57"/>
                </a:solidFill>
                <a:effectLst/>
                <a:latin typeface="Arial" panose="020B0604020202020204" pitchFamily="34" charset="0"/>
              </a:rPr>
              <a:t>[1] https://medium.com/huggingface/distilbert-8cf3380435b5</a:t>
            </a:r>
          </a:p>
          <a:p>
            <a:pPr algn="l"/>
            <a:endParaRPr lang="en-US" b="1" i="0" u="sng" dirty="0">
              <a:solidFill>
                <a:srgbClr val="1D2A57"/>
              </a:solidFill>
              <a:effectLst/>
              <a:latin typeface="Arial" panose="020B0604020202020204" pitchFamily="34" charset="0"/>
            </a:endParaRPr>
          </a:p>
          <a:p>
            <a:pPr algn="l"/>
            <a:endParaRPr lang="pt-BR" b="0" i="0" dirty="0">
              <a:solidFill>
                <a:srgbClr val="374151"/>
              </a:solidFill>
              <a:effectLst/>
              <a:latin typeface="Söhne"/>
            </a:endParaRPr>
          </a:p>
          <a:p>
            <a:pPr algn="l"/>
            <a:endParaRPr lang="pt-BR" b="0" i="0" dirty="0">
              <a:solidFill>
                <a:srgbClr val="374151"/>
              </a:solidFill>
              <a:effectLst/>
              <a:latin typeface="Söhne"/>
            </a:endParaRPr>
          </a:p>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4060780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https://viso.ai/edge-ai/tensorflow-lite/</a:t>
            </a:r>
          </a:p>
          <a:p>
            <a:r>
              <a:rPr lang="pt-BR" dirty="0"/>
              <a:t>[2] https://www.geeksforgeeks.org/introduction-to-tensorflow-lite/</a:t>
            </a:r>
          </a:p>
          <a:p>
            <a:r>
              <a:rPr lang="pt-BR" dirty="0"/>
              <a:t>[3] https://www.tensorflow.org/lite/performance/post_training_quantization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61</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62</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References</a:t>
            </a:r>
            <a:endParaRPr lang="pt-BR" dirty="0"/>
          </a:p>
          <a:p>
            <a:r>
              <a:rPr lang="pt-BR" dirty="0"/>
              <a:t>[1] https://en.wikichip.org/wiki/neural_processor</a:t>
            </a:r>
          </a:p>
          <a:p>
            <a:r>
              <a:rPr lang="pt-BR" dirty="0"/>
              <a:t>[2] https://www.utmel.com/blog/categories/integrated%20circuit/neural-processing-unit-npu-explained</a:t>
            </a:r>
          </a:p>
          <a:p>
            <a:r>
              <a:rPr lang="pt-BR" dirty="0"/>
              <a:t>[3] https://www.synopsys.com/designware-ip/technical-bulletin/neural-processor-npx-ip.html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63</a:t>
            </a:fld>
            <a:endParaRPr lang="pt-BR"/>
          </a:p>
        </p:txBody>
      </p:sp>
    </p:spTree>
    <p:extLst>
      <p:ext uri="{BB962C8B-B14F-4D97-AF65-F5344CB8AC3E}">
        <p14:creationId xmlns:p14="http://schemas.microsoft.com/office/powerpoint/2010/main" val="244186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69</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convolucionais.</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www.codeproject.com/Articles/1275031/Why-real-neurons-learn-faster-ai" TargetMode="External"/><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29.jpeg"/><Relationship Id="rId9"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91.png"/><Relationship Id="rId7"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0.png"/><Relationship Id="rId26" Type="http://schemas.openxmlformats.org/officeDocument/2006/relationships/image" Target="../media/image860.png"/><Relationship Id="rId39" Type="http://schemas.openxmlformats.org/officeDocument/2006/relationships/image" Target="../media/image99.png"/><Relationship Id="rId21" Type="http://schemas.openxmlformats.org/officeDocument/2006/relationships/image" Target="../media/image810.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0.png"/><Relationship Id="rId29"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0.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0.png"/><Relationship Id="rId28" Type="http://schemas.openxmlformats.org/officeDocument/2006/relationships/image" Target="../media/image880.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0.png"/><Relationship Id="rId31" Type="http://schemas.openxmlformats.org/officeDocument/2006/relationships/image" Target="../media/image910.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0.png"/><Relationship Id="rId25" Type="http://schemas.openxmlformats.org/officeDocument/2006/relationships/image" Target="../media/image850.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0.png"/><Relationship Id="rId41" Type="http://schemas.openxmlformats.org/officeDocument/2006/relationships/image" Target="../media/image101.png"/></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8.png"/><Relationship Id="rId7"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www.codeproject.com/Articles/1275031/Why-real-neurons-learn-faster-ai" TargetMode="External"/><Relationship Id="rId4" Type="http://schemas.openxmlformats.org/officeDocument/2006/relationships/image" Target="../media/image5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957390" y="1825624"/>
            <a:ext cx="5084283" cy="5032375"/>
          </a:xfrm>
        </p:spPr>
        <p:txBody>
          <a:bodyPr>
            <a:normAutofit/>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r>
              <a:rPr lang="pt-BR" dirty="0"/>
              <a:t>Rede neural desenvolvida na universidade de Toronto no Canadá.</a:t>
            </a:r>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690688"/>
            <a:ext cx="6311556" cy="4380278"/>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5993296" y="1825624"/>
            <a:ext cx="6048379" cy="5032375"/>
          </a:xfrm>
        </p:spPr>
        <p:txBody>
          <a:bodyPr>
            <a:normAutofit fontScale="85000" lnSpcReduction="20000"/>
          </a:bodyPr>
          <a:lstStyle/>
          <a:p>
            <a:r>
              <a:rPr lang="pt-BR" b="1" i="1" dirty="0">
                <a:solidFill>
                  <a:srgbClr val="00B050"/>
                </a:solidFill>
              </a:rPr>
              <a:t>CNN</a:t>
            </a:r>
            <a:r>
              <a:rPr lang="pt-BR" dirty="0"/>
              <a:t> que </a:t>
            </a:r>
            <a:r>
              <a:rPr lang="pt-BR" b="1" i="1" dirty="0"/>
              <a:t>bateu</a:t>
            </a:r>
            <a:r>
              <a:rPr lang="pt-BR" dirty="0"/>
              <a:t> com folga todos os </a:t>
            </a:r>
            <a:r>
              <a:rPr lang="pt-BR" b="1" i="1" dirty="0"/>
              <a:t>recordes anteriores</a:t>
            </a:r>
            <a:r>
              <a:rPr lang="pt-BR" dirty="0"/>
              <a:t>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r>
              <a:rPr lang="pt-BR" dirty="0"/>
              <a:t>Tem</a:t>
            </a:r>
            <a:r>
              <a:rPr lang="pt-BR" b="1" i="1" dirty="0"/>
              <a:t> 60 milhões de parâmetros</a:t>
            </a:r>
            <a:r>
              <a:rPr lang="pt-BR" dirty="0"/>
              <a:t>, o que na época a tornou uma das maiores e mais complexas redes neurais.</a:t>
            </a:r>
          </a:p>
          <a:p>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r>
              <a:rPr lang="pt-BR" dirty="0"/>
              <a:t>I</a:t>
            </a:r>
            <a:r>
              <a:rPr lang="pt-BR" b="0" i="0" dirty="0">
                <a:effectLst/>
              </a:rPr>
              <a:t>ntroduziu o uso da função de ativação </a:t>
            </a:r>
            <a:r>
              <a:rPr lang="pt-BR" b="1" i="1" dirty="0" err="1">
                <a:solidFill>
                  <a:srgbClr val="00B050"/>
                </a:solidFill>
                <a:effectLst/>
              </a:rPr>
              <a:t>ReLU</a:t>
            </a:r>
            <a:r>
              <a:rPr lang="pt-BR" b="0" i="0" dirty="0">
                <a:effectLst/>
              </a:rPr>
              <a:t>, que </a:t>
            </a:r>
            <a:r>
              <a:rPr lang="pt-BR" dirty="0"/>
              <a:t>mitiga o problema do desaparecimento do gradiente.</a:t>
            </a:r>
          </a:p>
          <a:p>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p>
          <a:p>
            <a:r>
              <a:rPr lang="pt-BR" dirty="0"/>
              <a:t>Estabeleceu a base para muitas arquiteturas de </a:t>
            </a:r>
            <a:r>
              <a:rPr lang="pt-BR" dirty="0" err="1"/>
              <a:t>CNNs</a:t>
            </a:r>
            <a:r>
              <a:rPr lang="pt-BR" dirty="0"/>
              <a:t> subsequentes.</a:t>
            </a:r>
          </a:p>
        </p:txBody>
      </p:sp>
      <p:pic>
        <p:nvPicPr>
          <p:cNvPr id="5122" name="Picture 2" descr="Remote Sensing | Free Full-Text | Pre-Trained AlexNet Architecture with  Pyramid Pooling and Supervision for High Spatial Resolution Remote Sensing  Image Scene Classification">
            <a:extLst>
              <a:ext uri="{FF2B5EF4-FFF2-40B4-BE49-F238E27FC236}">
                <a16:creationId xmlns:a16="http://schemas.microsoft.com/office/drawing/2014/main" id="{8BF1E633-4A4E-D804-96D1-09C136A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4" y="2947590"/>
            <a:ext cx="5683945" cy="19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solidFill>
                  <a:srgbClr val="00B050"/>
                </a:solidFill>
              </a:rPr>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BB43416-AFEF-6375-0ECC-416B8E72483F}"/>
              </a:ext>
            </a:extLst>
          </p:cNvPr>
          <p:cNvSpPr txBox="1"/>
          <p:nvPr/>
        </p:nvSpPr>
        <p:spPr>
          <a:xfrm>
            <a:off x="68363" y="1825624"/>
            <a:ext cx="1120223" cy="261610"/>
          </a:xfrm>
          <a:prstGeom prst="rect">
            <a:avLst/>
          </a:prstGeom>
          <a:solidFill>
            <a:schemeClr val="bg1"/>
          </a:solidFill>
        </p:spPr>
        <p:txBody>
          <a:bodyPr wrap="square" rtlCol="0">
            <a:spAutoFit/>
          </a:bodyPr>
          <a:lstStyle/>
          <a:p>
            <a:pPr algn="ctr"/>
            <a:r>
              <a:rPr lang="pt-BR" sz="1100" dirty="0" err="1"/>
              <a:t>Petaflop</a:t>
            </a:r>
            <a:r>
              <a:rPr lang="pt-BR" sz="1100" dirty="0"/>
              <a:t>/s-</a:t>
            </a:r>
            <a:r>
              <a:rPr lang="pt-BR" sz="1100" dirty="0" err="1"/>
              <a:t>days</a:t>
            </a:r>
            <a:endParaRPr lang="pt-BR" sz="1100" dirty="0"/>
          </a:p>
        </p:txBody>
      </p:sp>
    </p:spTree>
    <p:extLst>
      <p:ext uri="{BB962C8B-B14F-4D97-AF65-F5344CB8AC3E}">
        <p14:creationId xmlns:p14="http://schemas.microsoft.com/office/powerpoint/2010/main" val="404852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4800601" y="1825624"/>
            <a:ext cx="7225748" cy="5032376"/>
          </a:xfrm>
        </p:spPr>
        <p:txBody>
          <a:bodyPr>
            <a:normAutofit fontScale="92500" lnSpcReduction="1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4" name="Picture 2" descr="Big Data. Businessman Facing a Huge Characters Tsunami Wave Stock Image -  Image of computing, digital: 145642699">
            <a:extLst>
              <a:ext uri="{FF2B5EF4-FFF2-40B4-BE49-F238E27FC236}">
                <a16:creationId xmlns:a16="http://schemas.microsoft.com/office/drawing/2014/main" id="{12E5E632-96DB-E0A5-8918-B8C9E3E16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79" b="5325"/>
          <a:stretch/>
        </p:blipFill>
        <p:spPr bwMode="auto">
          <a:xfrm>
            <a:off x="165650" y="1527427"/>
            <a:ext cx="1950579" cy="1732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officially unveils Core i9-9900K, dubbed &quot;The best gaming CPU in the  world&quot; | Shacknews">
            <a:extLst>
              <a:ext uri="{FF2B5EF4-FFF2-40B4-BE49-F238E27FC236}">
                <a16:creationId xmlns:a16="http://schemas.microsoft.com/office/drawing/2014/main" id="{A904E165-A94F-D5A1-EE71-FFFAB8131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23" y="1527427"/>
            <a:ext cx="1663650" cy="95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 FPGA; Componentes - Shunlongwei Co. Ltd">
            <a:extLst>
              <a:ext uri="{FF2B5EF4-FFF2-40B4-BE49-F238E27FC236}">
                <a16:creationId xmlns:a16="http://schemas.microsoft.com/office/drawing/2014/main" id="{76E8610A-EFB9-9D8C-B8FB-8D15E8E1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308" y="2550489"/>
            <a:ext cx="1269416" cy="848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Graphics Cards 2023 - Top Gaming GPUs for the Money | Tom's Hardware">
            <a:extLst>
              <a:ext uri="{FF2B5EF4-FFF2-40B4-BE49-F238E27FC236}">
                <a16:creationId xmlns:a16="http://schemas.microsoft.com/office/drawing/2014/main" id="{E7F3FC17-A6D1-34F7-AF38-209C9BAAF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925" y="2625822"/>
            <a:ext cx="1441830" cy="8110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a:extLst>
              <a:ext uri="{FF2B5EF4-FFF2-40B4-BE49-F238E27FC236}">
                <a16:creationId xmlns:a16="http://schemas.microsoft.com/office/drawing/2014/main" id="{9DB70211-3292-AE13-C67B-EBAF85EF2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42" y="4808709"/>
            <a:ext cx="1441830" cy="922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2.0.1+cu117 documentation">
            <a:extLst>
              <a:ext uri="{FF2B5EF4-FFF2-40B4-BE49-F238E27FC236}">
                <a16:creationId xmlns:a16="http://schemas.microsoft.com/office/drawing/2014/main" id="{EF9170B9-B162-716B-1CF5-F6899D56C6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06" t="38696" r="10580" b="40434"/>
          <a:stretch/>
        </p:blipFill>
        <p:spPr bwMode="auto">
          <a:xfrm>
            <a:off x="2561385" y="4870071"/>
            <a:ext cx="1933900" cy="5107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 que é Google Cloud Platform? Como funciona + 7 vantagens">
            <a:extLst>
              <a:ext uri="{FF2B5EF4-FFF2-40B4-BE49-F238E27FC236}">
                <a16:creationId xmlns:a16="http://schemas.microsoft.com/office/drawing/2014/main" id="{9EFF388F-EB80-475F-F579-490382B4EF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42" y="5861762"/>
            <a:ext cx="1252256" cy="834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Web Services – Wikipédia, a enciclopédia livre">
            <a:extLst>
              <a:ext uri="{FF2B5EF4-FFF2-40B4-BE49-F238E27FC236}">
                <a16:creationId xmlns:a16="http://schemas.microsoft.com/office/drawing/2014/main" id="{B068880B-E890-2CC6-B106-969D2DF7E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661" y="5772026"/>
            <a:ext cx="1275522" cy="7631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o o Microsoft Azure Pode Ajudar os Cientistas de Dados? - Data Science  Academy">
            <a:extLst>
              <a:ext uri="{FF2B5EF4-FFF2-40B4-BE49-F238E27FC236}">
                <a16:creationId xmlns:a16="http://schemas.microsoft.com/office/drawing/2014/main" id="{B897FFB7-E083-BCE2-6387-0E86E9368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2" t="3478" r="8305" b="5870"/>
          <a:stretch/>
        </p:blipFill>
        <p:spPr bwMode="auto">
          <a:xfrm>
            <a:off x="3606517" y="5580395"/>
            <a:ext cx="1514997" cy="9917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derstanding Convolutional Neural Networks: A Complete Guide">
            <a:extLst>
              <a:ext uri="{FF2B5EF4-FFF2-40B4-BE49-F238E27FC236}">
                <a16:creationId xmlns:a16="http://schemas.microsoft.com/office/drawing/2014/main" id="{06120AD8-6E0C-08FF-93B9-FAE9DE8834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59" t="3206" r="1427" b="2864"/>
          <a:stretch/>
        </p:blipFill>
        <p:spPr bwMode="auto">
          <a:xfrm>
            <a:off x="229094" y="3603454"/>
            <a:ext cx="1823690" cy="10513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ynthetic Image Generation using GANs » Artificial Intelligence - MATLAB &amp;  Simulink">
            <a:extLst>
              <a:ext uri="{FF2B5EF4-FFF2-40B4-BE49-F238E27FC236}">
                <a16:creationId xmlns:a16="http://schemas.microsoft.com/office/drawing/2014/main" id="{AD3A150E-62B1-EEAC-AB36-5F3ADDE7B8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93" t="5685" r="1629" b="5685"/>
          <a:stretch/>
        </p:blipFill>
        <p:spPr bwMode="auto">
          <a:xfrm>
            <a:off x="2727362" y="3667874"/>
            <a:ext cx="2286781" cy="81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acabam </a:t>
            </a:r>
            <a:r>
              <a:rPr lang="pt-BR" b="1" i="1" dirty="0"/>
              <a:t>ocupando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81794" y="6194226"/>
            <a:ext cx="6210206" cy="646331"/>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é um ASIC altamente </a:t>
            </a:r>
            <a:r>
              <a:rPr lang="pt-BR" sz="1200" b="1" i="1" dirty="0"/>
              <a:t>especializado para realizar operações tensoriais (ou </a:t>
            </a:r>
            <a:r>
              <a:rPr lang="pt-BR" sz="1200" b="1" i="1" dirty="0" err="1"/>
              <a:t>arrays</a:t>
            </a:r>
            <a:r>
              <a:rPr lang="pt-BR" sz="1200" b="1" i="1" dirty="0"/>
              <a:t>)</a:t>
            </a:r>
            <a:r>
              <a:rPr lang="pt-BR" sz="1200" dirty="0"/>
              <a:t>, o que acelera o treinamento e inferência de modelos de aprendizado de máquina, especialmente aqueles que usam o </a:t>
            </a:r>
            <a:r>
              <a:rPr lang="pt-BR" sz="1200" dirty="0" err="1"/>
              <a:t>TensorFlow</a:t>
            </a:r>
            <a:r>
              <a:rPr lang="pt-BR" sz="1200" dirty="0"/>
              <a:t>.</a:t>
            </a:r>
          </a:p>
        </p:txBody>
      </p:sp>
      <p:grpSp>
        <p:nvGrpSpPr>
          <p:cNvPr id="13" name="Agrupar 12">
            <a:extLst>
              <a:ext uri="{FF2B5EF4-FFF2-40B4-BE49-F238E27FC236}">
                <a16:creationId xmlns:a16="http://schemas.microsoft.com/office/drawing/2014/main" id="{411BBE6E-4038-EB04-19DE-61345D0A44F6}"/>
              </a:ext>
            </a:extLst>
          </p:cNvPr>
          <p:cNvGrpSpPr/>
          <p:nvPr/>
        </p:nvGrpSpPr>
        <p:grpSpPr>
          <a:xfrm>
            <a:off x="312114" y="1708940"/>
            <a:ext cx="5501705" cy="5049037"/>
            <a:chOff x="312114" y="1708940"/>
            <a:chExt cx="5501705" cy="5049037"/>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3"/>
            <a:stretch>
              <a:fillRect/>
            </a:stretch>
          </p:blipFill>
          <p:spPr>
            <a:xfrm>
              <a:off x="341817" y="3229474"/>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781" y="3229474"/>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8" t="11157" r="8201" b="12145"/>
            <a:stretch/>
          </p:blipFill>
          <p:spPr bwMode="auto">
            <a:xfrm>
              <a:off x="426229" y="5178181"/>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6"/>
            <a:srcRect l="8120" t="9806"/>
            <a:stretch/>
          </p:blipFill>
          <p:spPr>
            <a:xfrm>
              <a:off x="3555047" y="5605378"/>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79094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739582"/>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89508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5060253"/>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7"/>
            <a:srcRect l="7414" t="7138"/>
            <a:stretch/>
          </p:blipFill>
          <p:spPr>
            <a:xfrm>
              <a:off x="1754765" y="5380714"/>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1248611" y="6194226"/>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63" t="29700" r="4630" b="21473"/>
            <a:stretch/>
          </p:blipFill>
          <p:spPr bwMode="auto">
            <a:xfrm>
              <a:off x="1910418" y="6260608"/>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4703" b="4769"/>
            <a:stretch/>
          </p:blipFill>
          <p:spPr>
            <a:xfrm>
              <a:off x="2194085" y="1708940"/>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240288"/>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Picture 2" descr="How to Upgrade Your Computer: Migrating from HDD to SDD">
              <a:extLst>
                <a:ext uri="{FF2B5EF4-FFF2-40B4-BE49-F238E27FC236}">
                  <a16:creationId xmlns:a16="http://schemas.microsoft.com/office/drawing/2014/main" id="{D169E790-F6C0-1397-7690-8BEE6F6C0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14" y="6194226"/>
              <a:ext cx="840022"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a:extLst>
              <a:ext uri="{FF2B5EF4-FFF2-40B4-BE49-F238E27FC236}">
                <a16:creationId xmlns:a16="http://schemas.microsoft.com/office/drawing/2014/main" id="{5FBAC96D-4F15-921E-B94C-9207E2313861}"/>
              </a:ext>
            </a:extLst>
          </p:cNvPr>
          <p:cNvSpPr txBox="1"/>
          <p:nvPr/>
        </p:nvSpPr>
        <p:spPr>
          <a:xfrm>
            <a:off x="4774672" y="5409395"/>
            <a:ext cx="609865" cy="1015663"/>
          </a:xfrm>
          <a:prstGeom prst="rect">
            <a:avLst/>
          </a:prstGeom>
          <a:noFill/>
        </p:spPr>
        <p:txBody>
          <a:bodyPr wrap="square" rtlCol="0">
            <a:spAutoFit/>
          </a:bodyPr>
          <a:lstStyle/>
          <a:p>
            <a:r>
              <a:rPr lang="pt-BR" sz="6000" b="1" dirty="0">
                <a:solidFill>
                  <a:srgbClr val="FF0000"/>
                </a:solidFill>
              </a:rPr>
              <a:t>?</a:t>
            </a:r>
          </a:p>
        </p:txBody>
      </p:sp>
    </p:spTree>
    <p:extLst>
      <p:ext uri="{BB962C8B-B14F-4D97-AF65-F5344CB8AC3E}">
        <p14:creationId xmlns:p14="http://schemas.microsoft.com/office/powerpoint/2010/main" val="211117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56457" y="1825624"/>
                <a:ext cx="5829075" cy="5032376"/>
              </a:xfrm>
            </p:spPr>
            <p:txBody>
              <a:bodyPr>
                <a:normAutofit fontScale="92500" lnSpcReduction="10000"/>
              </a:bodyPr>
              <a:lstStyle/>
              <a:p>
                <a:r>
                  <a:rPr lang="pt-BR" dirty="0"/>
                  <a:t>A figura ao lado mostra a </a:t>
                </a:r>
                <a:r>
                  <a:rPr lang="pt-BR" b="1" i="1" dirty="0"/>
                  <a:t>evolução dos modelos </a:t>
                </a:r>
                <a:r>
                  <a:rPr lang="pt-BR" dirty="0"/>
                  <a:t>de ML na tarefa de </a:t>
                </a:r>
                <a:r>
                  <a:rPr lang="pt-BR" b="1" i="1" dirty="0"/>
                  <a:t>classificação de imagem </a:t>
                </a:r>
                <a:r>
                  <a:rPr lang="pt-BR" dirty="0"/>
                  <a:t>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56457" y="1825624"/>
                <a:ext cx="5829075" cy="5032376"/>
              </a:xfrm>
              <a:blipFill>
                <a:blip r:embed="rId3"/>
                <a:stretch>
                  <a:fillRect l="-1567" t="-2421" r="-1881"/>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4" name="CaixaDeTexto 3">
            <a:extLst>
              <a:ext uri="{FF2B5EF4-FFF2-40B4-BE49-F238E27FC236}">
                <a16:creationId xmlns:a16="http://schemas.microsoft.com/office/drawing/2014/main" id="{6A1F4325-153A-929E-256B-D760101767E9}"/>
              </a:ext>
            </a:extLst>
          </p:cNvPr>
          <p:cNvSpPr txBox="1"/>
          <p:nvPr/>
        </p:nvSpPr>
        <p:spPr>
          <a:xfrm>
            <a:off x="6453674" y="6504057"/>
            <a:ext cx="5224803" cy="261610"/>
          </a:xfrm>
          <a:prstGeom prst="rect">
            <a:avLst/>
          </a:prstGeom>
          <a:noFill/>
        </p:spPr>
        <p:txBody>
          <a:bodyPr wrap="square" rtlCol="0">
            <a:spAutoFit/>
          </a:bodyPr>
          <a:lstStyle/>
          <a:p>
            <a:r>
              <a:rPr lang="pt-BR" sz="1100" dirty="0" err="1"/>
              <a:t>FLOPs</a:t>
            </a:r>
            <a:r>
              <a:rPr lang="pt-BR" sz="1100" dirty="0"/>
              <a:t>: operações em ponto flutuante necessárias para inferência.</a:t>
            </a:r>
          </a:p>
        </p:txBody>
      </p:sp>
    </p:spTree>
    <p:extLst>
      <p:ext uri="{BB962C8B-B14F-4D97-AF65-F5344CB8AC3E}">
        <p14:creationId xmlns:p14="http://schemas.microsoft.com/office/powerpoint/2010/main" val="9908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b="1" i="1" dirty="0"/>
              <a:t>tinyML</a:t>
            </a:r>
            <a:r>
              <a:rPr lang="pt-BR" dirty="0"/>
              <a:t>, devemos procurar por modelos com: </a:t>
            </a:r>
          </a:p>
          <a:p>
            <a:pPr lvl="1">
              <a:buFont typeface="Wingdings" panose="05000000000000000000" pitchFamily="2" charset="2"/>
              <a:buChar char="§"/>
            </a:pPr>
            <a:r>
              <a:rPr lang="pt-BR" b="1" i="1" dirty="0">
                <a:solidFill>
                  <a:srgbClr val="00B050"/>
                </a:solidFill>
              </a:rPr>
              <a:t>Poucos parâmetros </a:t>
            </a:r>
            <a:r>
              <a:rPr lang="pt-BR" dirty="0"/>
              <a:t>(i.e., círculos pequenos), pois a quantidade de parâmetros está associada à </a:t>
            </a:r>
            <a:r>
              <a:rPr lang="pt-BR" b="1" i="1" dirty="0"/>
              <a:t>quantidade de memória demandada pelo modelo</a:t>
            </a:r>
            <a:r>
              <a:rPr lang="pt-BR" dirty="0"/>
              <a:t>.</a:t>
            </a:r>
          </a:p>
          <a:p>
            <a:pPr lvl="1">
              <a:buFont typeface="Wingdings" panose="05000000000000000000" pitchFamily="2" charset="2"/>
              <a:buChar char="§"/>
            </a:pPr>
            <a:r>
              <a:rPr lang="pt-BR" b="1" i="1" dirty="0">
                <a:solidFill>
                  <a:srgbClr val="00B050"/>
                </a:solidFill>
              </a:rPr>
              <a:t>Quantidade necessária de flops baixa</a:t>
            </a:r>
            <a:r>
              <a:rPr lang="pt-BR" dirty="0"/>
              <a:t>, pois a quantidade de operações está diretamente </a:t>
            </a:r>
            <a:r>
              <a:rPr lang="pt-BR" b="1" i="1" dirty="0"/>
              <a:t>relacionada ao consumo de energia</a:t>
            </a:r>
            <a:r>
              <a:rPr lang="pt-BR" dirty="0"/>
              <a:t>. Além disso, a quantidade de operações do modelo deve ser suportada pelo poder computacional da CPU/GPU.</a:t>
            </a:r>
          </a:p>
          <a:p>
            <a:pPr lvl="1">
              <a:buFont typeface="Wingdings" panose="05000000000000000000" pitchFamily="2" charset="2"/>
              <a:buChar char="§"/>
            </a:pPr>
            <a:r>
              <a:rPr lang="pt-BR" b="1" i="1" dirty="0">
                <a:solidFill>
                  <a:srgbClr val="00B050"/>
                </a:solidFill>
              </a:rPr>
              <a:t>Alta acurácia</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b="1" dirty="0">
                <a:solidFill>
                  <a:srgbClr val="FF0000"/>
                </a:solidFill>
              </a:rPr>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7" y="1483112"/>
            <a:ext cx="5633603"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dirty="0"/>
              <a:t>Acurácia: 75.8%</a:t>
            </a:r>
          </a:p>
          <a:p>
            <a:pPr lvl="1">
              <a:buFont typeface="Wingdings" panose="05000000000000000000" pitchFamily="2" charset="2"/>
              <a:buChar char="§"/>
            </a:pPr>
            <a:r>
              <a:rPr lang="pt-BR" dirty="0"/>
              <a:t>Tamanho: 22.7 MB</a:t>
            </a:r>
          </a:p>
          <a:p>
            <a:r>
              <a:rPr lang="pt-BR" dirty="0"/>
              <a:t>Camadas: 48 convolucionais, 2 de </a:t>
            </a:r>
            <a:r>
              <a:rPr lang="pt-BR" i="1" dirty="0" err="1"/>
              <a:t>pooling</a:t>
            </a:r>
            <a:r>
              <a:rPr lang="pt-BR" dirty="0"/>
              <a:t> (agrupamento) e 1 densa.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483112"/>
            <a:ext cx="5794513" cy="5374888"/>
          </a:xfrm>
        </p:spPr>
        <p:txBody>
          <a:bodyPr>
            <a:normAutofit fontScale="92500" lnSpcReduction="10000"/>
          </a:bodyPr>
          <a:lstStyle/>
          <a:p>
            <a:pPr marL="0" indent="0">
              <a:buNone/>
            </a:pPr>
            <a:r>
              <a:rPr lang="pt-BR" b="1" dirty="0"/>
              <a:t>ResNet-50</a:t>
            </a:r>
            <a:r>
              <a:rPr lang="pt-BR" dirty="0"/>
              <a:t> (Microsoft - 2015)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buFont typeface="Wingdings" panose="05000000000000000000" pitchFamily="2" charset="2"/>
              <a:buChar char="§"/>
            </a:pPr>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a:t>
            </a:r>
            <a:r>
              <a:rPr lang="pt-BR" b="1" i="1" dirty="0"/>
              <a:t>um ano</a:t>
            </a:r>
            <a:r>
              <a:rPr lang="pt-BR" dirty="0"/>
              <a:t>, saímos de um modelo </a:t>
            </a:r>
            <a:r>
              <a:rPr lang="pt-BR" b="1" i="1" dirty="0"/>
              <a:t>extremamente grande </a:t>
            </a:r>
            <a:r>
              <a:rPr lang="pt-BR" dirty="0"/>
              <a:t>e que </a:t>
            </a:r>
            <a:r>
              <a:rPr lang="pt-BR" b="1" i="1" dirty="0"/>
              <a:t>requer muitos flops</a:t>
            </a:r>
            <a:r>
              <a:rPr lang="pt-BR" dirty="0"/>
              <a:t>, mas razoavelmente preciso para um modelo </a:t>
            </a:r>
            <a:r>
              <a:rPr lang="pt-BR" b="1" i="1" dirty="0">
                <a:solidFill>
                  <a:srgbClr val="00B050"/>
                </a:solidFill>
              </a:rPr>
              <a:t>23 vezes menor</a:t>
            </a:r>
            <a:r>
              <a:rPr lang="pt-BR" dirty="0"/>
              <a:t>, </a:t>
            </a:r>
            <a:r>
              <a:rPr lang="pt-BR" b="1" i="1" dirty="0">
                <a:solidFill>
                  <a:srgbClr val="00B050"/>
                </a:solidFill>
              </a:rPr>
              <a:t>mais preciso </a:t>
            </a:r>
            <a:r>
              <a:rPr lang="pt-BR" dirty="0"/>
              <a:t>e necessitando de </a:t>
            </a:r>
            <a:r>
              <a:rPr lang="pt-BR" b="1" i="1" dirty="0">
                <a:solidFill>
                  <a:srgbClr val="00B050"/>
                </a:solidFill>
              </a:rPr>
              <a:t>3 vezes menos 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2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Adequada para aplicações de visão computacional em </a:t>
            </a:r>
            <a:r>
              <a:rPr lang="pt-BR" b="1" i="1" dirty="0">
                <a:solidFill>
                  <a:srgbClr val="00B050"/>
                </a:solidFill>
              </a:rPr>
              <a:t>dispositivos móveis e embarcados</a:t>
            </a:r>
            <a:r>
              <a:rPr lang="pt-BR" dirty="0"/>
              <a:t> (</a:t>
            </a:r>
            <a:r>
              <a:rPr lang="pt-BR" i="1" dirty="0"/>
              <a:t>edgeML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5974915" y="1690688"/>
            <a:ext cx="6081250" cy="5167312"/>
          </a:xfrm>
        </p:spPr>
        <p:txBody>
          <a:bodyPr>
            <a:normAutofit/>
          </a:bodyPr>
          <a:lstStyle/>
          <a:p>
            <a:pPr marL="0" indent="0">
              <a:buNone/>
            </a:pPr>
            <a:r>
              <a:rPr lang="pt-BR" b="1" dirty="0"/>
              <a:t>MobileNetv1</a:t>
            </a:r>
            <a:r>
              <a:rPr lang="pt-BR" dirty="0"/>
              <a:t> (Google - 2015)</a:t>
            </a:r>
          </a:p>
          <a:p>
            <a:r>
              <a:rPr lang="pt-BR" dirty="0"/>
              <a:t>Usa camadas de </a:t>
            </a:r>
            <a:r>
              <a:rPr lang="pt-BR" b="1" i="1" dirty="0">
                <a:solidFill>
                  <a:srgbClr val="00B050"/>
                </a:solidFill>
              </a:rPr>
              <a:t>convolução separável em profundidade</a:t>
            </a:r>
            <a:r>
              <a:rPr lang="pt-BR" dirty="0"/>
              <a:t> em vez de convolução </a:t>
            </a:r>
            <a:r>
              <a:rPr lang="pt-BR" b="0" i="0" dirty="0">
                <a:solidFill>
                  <a:srgbClr val="374151"/>
                </a:solidFill>
                <a:effectLst/>
              </a:rPr>
              <a:t>tradicional</a:t>
            </a:r>
            <a:r>
              <a:rPr lang="pt-BR" dirty="0"/>
              <a:t>.</a:t>
            </a:r>
          </a:p>
          <a:p>
            <a:r>
              <a:rPr lang="pt-BR" b="1" i="1" dirty="0"/>
              <a:t>Divide</a:t>
            </a:r>
            <a:r>
              <a:rPr lang="pt-BR" dirty="0"/>
              <a:t> a convolução tradicional em </a:t>
            </a:r>
            <a:r>
              <a:rPr lang="pt-BR" b="1" i="1" dirty="0"/>
              <a:t>duas etapas</a:t>
            </a:r>
            <a:r>
              <a:rPr lang="pt-BR" dirty="0"/>
              <a:t>: uma </a:t>
            </a:r>
            <a:r>
              <a:rPr lang="pt-BR" b="1" i="1" dirty="0">
                <a:solidFill>
                  <a:srgbClr val="00B050"/>
                </a:solidFill>
              </a:rPr>
              <a:t>convolução em profundidade</a:t>
            </a:r>
            <a:r>
              <a:rPr lang="pt-BR" dirty="0"/>
              <a:t> (que lida com canais) seguida de uma </a:t>
            </a:r>
            <a:r>
              <a:rPr lang="pt-BR" b="1" i="1" dirty="0">
                <a:solidFill>
                  <a:srgbClr val="00B050"/>
                </a:solidFill>
              </a:rPr>
              <a:t>convolução em ponto </a:t>
            </a:r>
            <a:r>
              <a:rPr lang="pt-BR" dirty="0"/>
              <a:t>(que lida com pixels individuais). </a:t>
            </a:r>
          </a:p>
          <a:p>
            <a:r>
              <a:rPr lang="pt-BR" dirty="0"/>
              <a:t>Isso </a:t>
            </a:r>
            <a:r>
              <a:rPr lang="pt-BR" b="1" i="1" dirty="0">
                <a:solidFill>
                  <a:srgbClr val="00B050"/>
                </a:solidFill>
              </a:rPr>
              <a:t>reduz</a:t>
            </a:r>
            <a:r>
              <a:rPr lang="pt-BR" dirty="0"/>
              <a:t> drasticamente o </a:t>
            </a:r>
            <a:r>
              <a:rPr lang="pt-BR" b="1" i="1" dirty="0">
                <a:solidFill>
                  <a:srgbClr val="00B050"/>
                </a:solidFill>
              </a:rPr>
              <a:t>tamanho do modelo</a:t>
            </a:r>
            <a:r>
              <a:rPr lang="pt-BR" dirty="0"/>
              <a:t>, a </a:t>
            </a:r>
            <a:r>
              <a:rPr lang="pt-BR" b="1" i="1" dirty="0">
                <a:solidFill>
                  <a:srgbClr val="00B050"/>
                </a:solidFill>
              </a:rPr>
              <a:t>quantidade de cálculos</a:t>
            </a:r>
            <a:r>
              <a:rPr lang="pt-BR" dirty="0"/>
              <a:t> e </a:t>
            </a:r>
            <a:r>
              <a:rPr lang="pt-BR" b="1" i="1" dirty="0">
                <a:solidFill>
                  <a:srgbClr val="00B050"/>
                </a:solidFill>
              </a:rPr>
              <a:t>melhora sua eficiência computacional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670997"/>
            <a:ext cx="5699931" cy="47156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solidFill>
                  <a:srgbClr val="00B050"/>
                </a:solidFill>
              </a:rPr>
              <a:t>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6905060" y="4006294"/>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442963" y="4618294"/>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130256" y="4006294"/>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Espaço Reservado para Conteúdo 2">
            <a:extLst>
              <a:ext uri="{FF2B5EF4-FFF2-40B4-BE49-F238E27FC236}">
                <a16:creationId xmlns:a16="http://schemas.microsoft.com/office/drawing/2014/main" id="{B64F794D-DCC6-F6A6-DE8A-86BF22573396}"/>
              </a:ext>
            </a:extLst>
          </p:cNvPr>
          <p:cNvSpPr txBox="1">
            <a:spLocks/>
          </p:cNvSpPr>
          <p:nvPr/>
        </p:nvSpPr>
        <p:spPr>
          <a:xfrm>
            <a:off x="6290724" y="1791222"/>
            <a:ext cx="5626292" cy="438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Os modelos até este ponto ainda eram muito grandes para dispositivos </a:t>
            </a:r>
            <a:r>
              <a:rPr lang="pt-BR" dirty="0" err="1"/>
              <a:t>IoT</a:t>
            </a:r>
            <a:r>
              <a:rPr lang="pt-BR" dirty="0"/>
              <a:t> com recursos restritos.</a:t>
            </a:r>
          </a:p>
          <a:p>
            <a:endParaRPr lang="pt-BR" dirty="0"/>
          </a:p>
        </p:txBody>
      </p:sp>
    </p:spTree>
    <p:extLst>
      <p:ext uri="{BB962C8B-B14F-4D97-AF65-F5344CB8AC3E}">
        <p14:creationId xmlns:p14="http://schemas.microsoft.com/office/powerpoint/2010/main" val="9717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048469" y="2179528"/>
            <a:ext cx="7057394" cy="4678471"/>
          </a:xfrm>
        </p:spPr>
        <p:txBody>
          <a:bodyPr>
            <a:normAutofit/>
          </a:bodyPr>
          <a:lstStyle/>
          <a:p>
            <a:r>
              <a:rPr lang="pt-BR" dirty="0"/>
              <a:t>Nitidamente, mesmo os menores modelos, não cabem em dispositivos tinyML (IoT).</a:t>
            </a:r>
          </a:p>
          <a:p>
            <a:r>
              <a:rPr lang="pt-BR" dirty="0"/>
              <a:t>Portanto, surge a pergunta:</a:t>
            </a:r>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65128" y="2089382"/>
            <a:ext cx="2804470" cy="2832355"/>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aixaDeTexto 4">
            <a:extLst>
              <a:ext uri="{FF2B5EF4-FFF2-40B4-BE49-F238E27FC236}">
                <a16:creationId xmlns:a16="http://schemas.microsoft.com/office/drawing/2014/main" id="{69E50853-830C-FDFB-809B-802DB1C6043A}"/>
              </a:ext>
            </a:extLst>
          </p:cNvPr>
          <p:cNvSpPr txBox="1"/>
          <p:nvPr/>
        </p:nvSpPr>
        <p:spPr>
          <a:xfrm>
            <a:off x="650310" y="5105038"/>
            <a:ext cx="11174260" cy="1569660"/>
          </a:xfrm>
          <a:prstGeom prst="rect">
            <a:avLst/>
          </a:prstGeom>
          <a:noFill/>
        </p:spPr>
        <p:txBody>
          <a:bodyPr wrap="square">
            <a:spAutoFit/>
          </a:bodyPr>
          <a:lstStyle/>
          <a:p>
            <a:pPr algn="ctr"/>
            <a:r>
              <a:rPr lang="pt-BR" sz="3200" dirty="0"/>
              <a:t>Como podemos </a:t>
            </a:r>
            <a:r>
              <a:rPr lang="pt-BR" sz="3200" b="1" i="1" dirty="0">
                <a:solidFill>
                  <a:srgbClr val="00B050"/>
                </a:solidFill>
              </a:rPr>
              <a:t>reduzir ainda mais </a:t>
            </a:r>
            <a:r>
              <a:rPr lang="pt-BR" sz="3200" dirty="0"/>
              <a:t>esses modelos para que </a:t>
            </a:r>
            <a:r>
              <a:rPr lang="pt-BR" sz="3200" b="1" i="1" dirty="0">
                <a:solidFill>
                  <a:srgbClr val="00B050"/>
                </a:solidFill>
              </a:rPr>
              <a:t>caibam na memória </a:t>
            </a:r>
            <a:r>
              <a:rPr lang="pt-BR" sz="3200" dirty="0"/>
              <a:t>destes dispositivos, </a:t>
            </a:r>
            <a:r>
              <a:rPr lang="pt-BR" sz="3200" b="1" i="1" dirty="0">
                <a:solidFill>
                  <a:srgbClr val="00B050"/>
                </a:solidFill>
              </a:rPr>
              <a:t>possam ser executados </a:t>
            </a:r>
            <a:r>
              <a:rPr lang="pt-BR" sz="3200" dirty="0"/>
              <a:t>por eles e </a:t>
            </a:r>
            <a:r>
              <a:rPr lang="pt-BR" sz="3200" b="1" i="1" dirty="0">
                <a:solidFill>
                  <a:srgbClr val="00B050"/>
                </a:solidFill>
              </a:rPr>
              <a:t>consumam pouca energia</a:t>
            </a:r>
            <a:r>
              <a:rPr lang="pt-BR" sz="3200" dirty="0"/>
              <a:t>?</a:t>
            </a:r>
          </a:p>
        </p:txBody>
      </p:sp>
    </p:spTree>
    <p:extLst>
      <p:ext uri="{BB962C8B-B14F-4D97-AF65-F5344CB8AC3E}">
        <p14:creationId xmlns:p14="http://schemas.microsoft.com/office/powerpoint/2010/main" val="97059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833" y="2842591"/>
            <a:ext cx="6964471" cy="2330658"/>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 tamanho dos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b="1" i="1" dirty="0">
                <a:solidFill>
                  <a:srgbClr val="00B050"/>
                </a:solidFill>
              </a:rPr>
              <a:t>Remove conexões </a:t>
            </a:r>
            <a:r>
              <a:rPr lang="pt-BR" dirty="0"/>
              <a:t>para </a:t>
            </a:r>
            <a:r>
              <a:rPr lang="pt-BR" b="1" i="1" dirty="0">
                <a:solidFill>
                  <a:srgbClr val="00B050"/>
                </a:solidFill>
              </a:rPr>
              <a:t>reduzir</a:t>
            </a:r>
            <a:r>
              <a:rPr lang="pt-BR" dirty="0"/>
              <a:t> a quantidade de </a:t>
            </a:r>
            <a:r>
              <a:rPr lang="pt-BR" b="1" i="1" dirty="0">
                <a:solidFill>
                  <a:srgbClr val="00B050"/>
                </a:solidFill>
              </a:rPr>
              <a:t>cálculos</a:t>
            </a:r>
            <a:r>
              <a:rPr lang="pt-BR" dirty="0"/>
              <a:t> necessários (i.e., reduz a demanda computacional), e diminuir o </a:t>
            </a:r>
            <a:r>
              <a:rPr lang="pt-BR" b="1" i="1" dirty="0">
                <a:solidFill>
                  <a:srgbClr val="00B050"/>
                </a:solidFill>
              </a:rPr>
              <a:t>tamanho do modelo</a:t>
            </a:r>
            <a:r>
              <a:rPr lang="pt-BR" dirty="0"/>
              <a:t>.</a:t>
            </a:r>
          </a:p>
          <a:p>
            <a:r>
              <a:rPr lang="pt-BR" dirty="0"/>
              <a:t>Técnica aplicada após o treinamento.</a:t>
            </a:r>
          </a:p>
          <a:p>
            <a:r>
              <a:rPr lang="pt-BR" b="0" i="0" dirty="0">
                <a:effectLst/>
              </a:rPr>
              <a:t>Essa remoção pode ser baseada em critérios como, por exemplo, a </a:t>
            </a:r>
            <a:r>
              <a:rPr lang="pt-BR" b="1" i="1" dirty="0">
                <a:solidFill>
                  <a:srgbClr val="00B050"/>
                </a:solidFill>
                <a:effectLst/>
              </a:rPr>
              <a:t>magnitude dos pesos</a:t>
            </a:r>
            <a:r>
              <a:rPr lang="pt-BR" b="0" i="0" dirty="0">
                <a:effectLst/>
              </a:rPr>
              <a:t>.</a:t>
            </a:r>
          </a:p>
          <a:p>
            <a:pPr lvl="1">
              <a:buFont typeface="Wingdings" panose="05000000000000000000" pitchFamily="2" charset="2"/>
              <a:buChar char="§"/>
            </a:pPr>
            <a:r>
              <a:rPr lang="pt-BR" b="1" i="1" dirty="0">
                <a:solidFill>
                  <a:srgbClr val="00B050"/>
                </a:solidFill>
              </a:rPr>
              <a:t>P</a:t>
            </a:r>
            <a:r>
              <a:rPr lang="pt-BR" b="1" i="1" dirty="0">
                <a:solidFill>
                  <a:srgbClr val="00B050"/>
                </a:solidFill>
                <a:effectLst/>
              </a:rPr>
              <a:t>esos com magnitudes próximas de zero são removidos </a:t>
            </a:r>
            <a:r>
              <a:rPr lang="pt-BR" b="0" i="0" dirty="0">
                <a:effectLst/>
              </a:rPr>
              <a:t>do modelo pois podem não interferir drasticamente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309360" y="1825625"/>
            <a:ext cx="5714953" cy="5032800"/>
          </a:xfrm>
        </p:spPr>
        <p:txBody>
          <a:bodyPr>
            <a:normAutofit fontScale="92500" lnSpcReduction="20000"/>
          </a:bodyPr>
          <a:lstStyle/>
          <a:p>
            <a:r>
              <a:rPr lang="pt-BR" dirty="0"/>
              <a:t>Podemos também ser capazes de </a:t>
            </a:r>
            <a:r>
              <a:rPr lang="pt-BR" b="1" i="1" dirty="0">
                <a:solidFill>
                  <a:srgbClr val="00B050"/>
                </a:solidFill>
              </a:rPr>
              <a:t>remover neurônios completamente</a:t>
            </a:r>
            <a:r>
              <a:rPr lang="pt-BR" dirty="0"/>
              <a:t>.</a:t>
            </a:r>
          </a:p>
          <a:p>
            <a:r>
              <a:rPr lang="pt-BR" dirty="0"/>
              <a:t>O modelo final </a:t>
            </a:r>
            <a:r>
              <a:rPr lang="pt-BR" b="1" i="1" dirty="0">
                <a:solidFill>
                  <a:srgbClr val="00B050"/>
                </a:solidFill>
              </a:rPr>
              <a:t>pode</a:t>
            </a:r>
            <a:r>
              <a:rPr lang="pt-BR" dirty="0"/>
              <a:t>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 </a:t>
            </a:r>
            <a:r>
              <a:rPr lang="pt-BR" b="0" i="0">
                <a:effectLst/>
              </a:rPr>
              <a:t>a </a:t>
            </a:r>
            <a:r>
              <a:rPr lang="pt-BR" b="1" i="1">
                <a:effectLst/>
              </a:rPr>
              <a:t>mitigar problemas </a:t>
            </a:r>
            <a:r>
              <a:rPr lang="pt-BR" b="1" i="1" dirty="0">
                <a:effectLst/>
              </a:rPr>
              <a:t>de sobreajuste</a:t>
            </a:r>
            <a:r>
              <a:rPr lang="pt-BR" b="0" i="0" dirty="0">
                <a:effectLst/>
              </a:rPr>
              <a:t>, melhorando a generalização do modelo.</a:t>
            </a:r>
          </a:p>
          <a:p>
            <a:pPr lvl="1">
              <a:buFont typeface="Wingdings" panose="05000000000000000000" pitchFamily="2" charset="2"/>
              <a:buChar char="§"/>
            </a:pPr>
            <a:r>
              <a:rPr lang="pt-BR" b="0" i="0" dirty="0">
                <a:effectLst/>
              </a:rPr>
              <a:t>Modelos complexos tendem a </a:t>
            </a:r>
            <a:r>
              <a:rPr lang="pt-BR" b="0" i="0" dirty="0" err="1">
                <a:effectLst/>
              </a:rPr>
              <a:t>sobreajustar</a:t>
            </a:r>
            <a:r>
              <a:rPr lang="pt-BR" b="0" i="0" dirty="0">
                <a:effectLst/>
              </a:rPr>
              <a:t>.</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2189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a:t>
            </a:r>
            <a:r>
              <a:rPr lang="pt-BR" b="1" i="1" dirty="0"/>
              <a:t>não têm hardware sofisticado </a:t>
            </a:r>
            <a:r>
              <a:rPr lang="pt-BR" dirty="0"/>
              <a:t>(e.g., FPU) e realizam apenas </a:t>
            </a:r>
            <a:r>
              <a:rPr lang="pt-BR" b="1" i="1" dirty="0"/>
              <a:t>operações simples</a:t>
            </a:r>
            <a:r>
              <a:rPr lang="pt-BR" dirty="0"/>
              <a:t>.</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a:t>
            </a:r>
            <a:r>
              <a:rPr lang="pt-BR" b="1" i="1" dirty="0">
                <a:solidFill>
                  <a:srgbClr val="00B050"/>
                </a:solidFill>
              </a:rPr>
              <a:t>dividir o intervalo de variação de um número em um conjunto discreto de valores</a:t>
            </a:r>
            <a:r>
              <a:rPr lang="pt-BR" dirty="0">
                <a:solidFill>
                  <a:schemeClr val="tx1"/>
                </a:solidFill>
              </a:rPr>
              <a:t>.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a:t>
                </a:r>
                <a:r>
                  <a:rPr lang="pt-BR" b="1" i="1" dirty="0">
                    <a:solidFill>
                      <a:srgbClr val="00B050"/>
                    </a:solidFill>
                  </a:rPr>
                  <a:t>quantização</a:t>
                </a:r>
                <a:r>
                  <a:rPr lang="pt-BR" dirty="0">
                    <a:solidFill>
                      <a:schemeClr val="tx1"/>
                    </a:solidFill>
                  </a:rPr>
                  <a:t> transforma uma número com um </a:t>
                </a:r>
                <a:r>
                  <a:rPr lang="pt-BR" b="1" i="1" dirty="0">
                    <a:solidFill>
                      <a:srgbClr val="00B050"/>
                    </a:solidFill>
                  </a:rPr>
                  <a:t>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a:t>
                </a:r>
                <a:r>
                  <a:rPr lang="pt-BR" b="1" i="1" dirty="0">
                    <a:solidFill>
                      <a:srgbClr val="00B050"/>
                    </a:solidFill>
                  </a:rPr>
                  <a:t>pode</a:t>
                </a:r>
                <a:r>
                  <a:rPr lang="pt-BR" b="1" i="1" dirty="0">
                    <a:solidFill>
                      <a:srgbClr val="00B050"/>
                    </a:solidFill>
                    <a:effectLst/>
                  </a:rPr>
                  <a:t> reduzir o desempenho do modelo</a:t>
                </a:r>
                <a:r>
                  <a:rPr lang="pt-BR" b="0" i="0" dirty="0">
                    <a:solidFill>
                      <a:schemeClr val="tx1"/>
                    </a:solidFill>
                    <a:effectLst/>
                  </a:rPr>
                  <a:t>, mas, em muitos casos, ela </a:t>
                </a:r>
                <a:r>
                  <a:rPr lang="pt-BR" b="1" i="1" dirty="0">
                    <a:solidFill>
                      <a:srgbClr val="00B050"/>
                    </a:solidFill>
                    <a:effectLst/>
                  </a:rPr>
                  <a:t>não é significativa </a:t>
                </a:r>
                <a:r>
                  <a:rPr lang="pt-BR" b="0" i="0" dirty="0">
                    <a:solidFill>
                      <a:schemeClr val="tx1"/>
                    </a:solidFill>
                    <a:effectLst/>
                  </a:rPr>
                  <a:t>e </a:t>
                </a:r>
                <a:r>
                  <a:rPr lang="pt-BR" b="1" i="1" dirty="0">
                    <a:solidFill>
                      <a:srgbClr val="00B050"/>
                    </a:solidFill>
                    <a:effectLst/>
                  </a:rPr>
                  <a:t>pode ser tolerada</a:t>
                </a:r>
                <a:r>
                  <a:rPr lang="pt-BR" b="0" i="0" dirty="0">
                    <a:solidFill>
                      <a:schemeClr val="tx1"/>
                    </a:solidFill>
                    <a:effectLst/>
                  </a:rPr>
                  <a:t> quando desejamos utilizar dispositivos tinyML.</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3"/>
                <a:stretch>
                  <a:fillRect l="-1689" t="-2663" r="-253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4"/>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5573203" y="1825624"/>
            <a:ext cx="6470505" cy="5032376"/>
          </a:xfrm>
        </p:spPr>
        <p:txBody>
          <a:bodyPr>
            <a:normAutofit/>
          </a:bodyPr>
          <a:lstStyle/>
          <a:p>
            <a:r>
              <a:rPr lang="pt-BR" dirty="0"/>
              <a:t>O </a:t>
            </a:r>
            <a:r>
              <a:rPr lang="pt-BR" i="1" dirty="0"/>
              <a:t>clustering</a:t>
            </a:r>
            <a:r>
              <a:rPr lang="pt-BR" dirty="0"/>
              <a:t> de pesos reduz o </a:t>
            </a:r>
            <a:r>
              <a:rPr lang="pt-BR" b="1" i="1" dirty="0"/>
              <a:t>tamanho de armazenamento e de transferência através da rede </a:t>
            </a:r>
            <a:r>
              <a:rPr lang="pt-BR" dirty="0"/>
              <a:t>de modelos de ML.</a:t>
            </a:r>
          </a:p>
          <a:p>
            <a:r>
              <a:rPr lang="pt-BR" dirty="0"/>
              <a:t>O </a:t>
            </a:r>
            <a:r>
              <a:rPr lang="pt-BR" i="1" dirty="0"/>
              <a:t>clustering</a:t>
            </a:r>
            <a:r>
              <a:rPr lang="pt-BR" dirty="0"/>
              <a:t> reduz o tamanho do modelo substituindo </a:t>
            </a:r>
            <a:r>
              <a:rPr lang="pt-BR" b="1" i="1" dirty="0">
                <a:solidFill>
                  <a:srgbClr val="00B050"/>
                </a:solidFill>
              </a:rPr>
              <a:t>pesos semelhantes em uma camada por um mesmo valor </a:t>
            </a:r>
            <a:r>
              <a:rPr lang="pt-BR" dirty="0"/>
              <a:t>(i.e., o centroide mais próximo).</a:t>
            </a:r>
          </a:p>
          <a:p>
            <a:r>
              <a:rPr lang="pt-BR" dirty="0"/>
              <a:t>Assim, 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a:t>
            </a:r>
          </a:p>
        </p:txBody>
      </p:sp>
      <p:pic>
        <p:nvPicPr>
          <p:cNvPr id="10" name="Imagem 9">
            <a:extLst>
              <a:ext uri="{FF2B5EF4-FFF2-40B4-BE49-F238E27FC236}">
                <a16:creationId xmlns:a16="http://schemas.microsoft.com/office/drawing/2014/main" id="{CF024A41-1297-C625-20C0-6D8E89185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2" y="2205843"/>
            <a:ext cx="5342207" cy="3393945"/>
          </a:xfrm>
          <a:prstGeom prst="rect">
            <a:avLst/>
          </a:prstGeom>
        </p:spPr>
      </p:pic>
    </p:spTree>
    <p:extLst>
      <p:ext uri="{BB962C8B-B14F-4D97-AF65-F5344CB8AC3E}">
        <p14:creationId xmlns:p14="http://schemas.microsoft.com/office/powerpoint/2010/main" val="84196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6246891" y="1825624"/>
            <a:ext cx="5821284" cy="5032376"/>
          </a:xfrm>
        </p:spPr>
        <p:txBody>
          <a:bodyPr>
            <a:normAutofit/>
          </a:bodyPr>
          <a:lstStyle/>
          <a:p>
            <a:r>
              <a:rPr lang="pt-BR" dirty="0"/>
              <a:t>Mesmo que armazenássemos na matriz os centroides de cada peso (i.e., 16 </a:t>
            </a:r>
            <a:r>
              <a:rPr lang="pt-BR" i="1" dirty="0" err="1"/>
              <a:t>floats</a:t>
            </a:r>
            <a:r>
              <a:rPr lang="pt-BR" dirty="0"/>
              <a:t>) ao invés dos índices, ferramentas de compactação, como o </a:t>
            </a:r>
            <a:r>
              <a:rPr lang="pt-BR" i="1" dirty="0"/>
              <a:t>zip</a:t>
            </a:r>
            <a:r>
              <a:rPr lang="pt-BR" dirty="0"/>
              <a:t>, podem aproveitar a redundância nos dados para obter maior compactação.</a:t>
            </a:r>
          </a:p>
        </p:txBody>
      </p:sp>
      <p:pic>
        <p:nvPicPr>
          <p:cNvPr id="5" name="Imagem 4">
            <a:extLst>
              <a:ext uri="{FF2B5EF4-FFF2-40B4-BE49-F238E27FC236}">
                <a16:creationId xmlns:a16="http://schemas.microsoft.com/office/drawing/2014/main" id="{B99AC3EE-B3F0-0653-5A68-B220E7C68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77" y="2205277"/>
            <a:ext cx="5458505" cy="3548894"/>
          </a:xfrm>
          <a:prstGeom prst="rect">
            <a:avLst/>
          </a:prstGeom>
        </p:spPr>
      </p:pic>
    </p:spTree>
    <p:extLst>
      <p:ext uri="{BB962C8B-B14F-4D97-AF65-F5344CB8AC3E}">
        <p14:creationId xmlns:p14="http://schemas.microsoft.com/office/powerpoint/2010/main" val="78963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6743699" y="1825624"/>
            <a:ext cx="5324475" cy="5032376"/>
          </a:xfrm>
        </p:spPr>
        <p:txBody>
          <a:bodyPr>
            <a:normAutofit/>
          </a:bodyPr>
          <a:lstStyle/>
          <a:p>
            <a:r>
              <a:rPr lang="pt-BR" dirty="0"/>
              <a:t>A tabela ao lado mostra alguns resultados de </a:t>
            </a:r>
            <a:r>
              <a:rPr lang="pt-BR" i="1" dirty="0"/>
              <a:t>clustering</a:t>
            </a:r>
            <a:r>
              <a:rPr lang="pt-BR" dirty="0"/>
              <a:t>.</a:t>
            </a:r>
          </a:p>
          <a:p>
            <a:r>
              <a:rPr lang="pt-BR" dirty="0"/>
              <a:t>Notem que os tamanhos são reduzidos, mas que há uma redução na acurácia.</a:t>
            </a:r>
          </a:p>
        </p:txBody>
      </p:sp>
      <p:pic>
        <p:nvPicPr>
          <p:cNvPr id="18" name="Picture 2">
            <a:extLst>
              <a:ext uri="{FF2B5EF4-FFF2-40B4-BE49-F238E27FC236}">
                <a16:creationId xmlns:a16="http://schemas.microsoft.com/office/drawing/2014/main" id="{FD34102F-844C-05BA-D8AC-406A8425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0" y="2362199"/>
            <a:ext cx="6708500" cy="3303587"/>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21219473-CF9A-F62F-EFA8-87B3ED0D958A}"/>
              </a:ext>
            </a:extLst>
          </p:cNvPr>
          <p:cNvSpPr/>
          <p:nvPr/>
        </p:nvSpPr>
        <p:spPr>
          <a:xfrm rot="10800000">
            <a:off x="3609975" y="5676897"/>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0" name="Seta: para Baixo 19">
            <a:extLst>
              <a:ext uri="{FF2B5EF4-FFF2-40B4-BE49-F238E27FC236}">
                <a16:creationId xmlns:a16="http://schemas.microsoft.com/office/drawing/2014/main" id="{889F1A4B-A8AF-8CBA-E598-AA59681D47BC}"/>
              </a:ext>
            </a:extLst>
          </p:cNvPr>
          <p:cNvSpPr/>
          <p:nvPr/>
        </p:nvSpPr>
        <p:spPr>
          <a:xfrm rot="10800000">
            <a:off x="6210300" y="5676898"/>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82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r>
              <a:rPr lang="pt-BR" b="0" i="1" dirty="0">
                <a:effectLst/>
              </a:rPr>
              <a:t> ou </a:t>
            </a:r>
            <a:r>
              <a:rPr lang="pt-BR" b="0" dirty="0">
                <a:effectLst/>
              </a:rPr>
              <a:t>destilação de conhecimento</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1065" y="1825625"/>
            <a:ext cx="6848060" cy="5032375"/>
          </a:xfrm>
        </p:spPr>
        <p:txBody>
          <a:bodyPr>
            <a:normAutofit lnSpcReduction="10000"/>
          </a:bodyPr>
          <a:lstStyle/>
          <a:p>
            <a:pPr algn="l"/>
            <a:r>
              <a:rPr lang="pt-BR" dirty="0"/>
              <a:t>É </a:t>
            </a:r>
            <a:r>
              <a:rPr lang="pt-BR" b="0" i="0" dirty="0">
                <a:effectLst/>
              </a:rPr>
              <a:t>técnica de treinamento de modelos de ML em que um </a:t>
            </a:r>
            <a:r>
              <a:rPr lang="pt-BR" b="1" i="1" dirty="0">
                <a:solidFill>
                  <a:srgbClr val="00B050"/>
                </a:solidFill>
                <a:effectLst/>
              </a:rPr>
              <a:t>modelo maior e mais complexo</a:t>
            </a:r>
            <a:r>
              <a:rPr lang="pt-BR" b="0" i="0" dirty="0">
                <a:effectLst/>
              </a:rPr>
              <a:t>, conhecido como “</a:t>
            </a:r>
            <a:r>
              <a:rPr lang="pt-BR" b="1" i="1" dirty="0">
                <a:solidFill>
                  <a:srgbClr val="00B050"/>
                </a:solidFill>
                <a:effectLst/>
              </a:rPr>
              <a:t>professor</a:t>
            </a:r>
            <a:r>
              <a:rPr lang="pt-BR" b="0" i="0" dirty="0">
                <a:effectLst/>
              </a:rPr>
              <a:t>", é usado para </a:t>
            </a:r>
            <a:r>
              <a:rPr lang="pt-BR" b="1" i="1" dirty="0">
                <a:solidFill>
                  <a:srgbClr val="00B050"/>
                </a:solidFill>
                <a:effectLst/>
              </a:rPr>
              <a:t>ensinar</a:t>
            </a:r>
            <a:r>
              <a:rPr lang="pt-BR" b="0" i="0" dirty="0">
                <a:effectLst/>
              </a:rPr>
              <a:t> (treinar) um </a:t>
            </a:r>
            <a:r>
              <a:rPr lang="pt-BR" b="1" i="1" dirty="0">
                <a:solidFill>
                  <a:srgbClr val="00B050"/>
                </a:solidFill>
                <a:effectLst/>
              </a:rPr>
              <a:t>modelo menor e mais simples</a:t>
            </a:r>
            <a:r>
              <a:rPr lang="pt-BR" b="0" i="0" dirty="0">
                <a:effectLst/>
              </a:rPr>
              <a:t>, conhecido como "</a:t>
            </a:r>
            <a:r>
              <a:rPr lang="pt-BR" b="1" i="1" dirty="0">
                <a:solidFill>
                  <a:srgbClr val="00B050"/>
                </a:solidFill>
                <a:effectLst/>
              </a:rPr>
              <a:t>aluno</a:t>
            </a:r>
            <a:r>
              <a:rPr lang="pt-BR" b="0" i="0" dirty="0">
                <a:effectLst/>
              </a:rPr>
              <a:t>".</a:t>
            </a:r>
          </a:p>
          <a:p>
            <a:pPr algn="l"/>
            <a:r>
              <a:rPr lang="pt-BR" b="0" i="0" dirty="0">
                <a:effectLst/>
              </a:rPr>
              <a:t>O objetivo é transferir o conhecimento ou a "</a:t>
            </a:r>
            <a:r>
              <a:rPr lang="pt-BR" b="1" i="1" dirty="0">
                <a:solidFill>
                  <a:srgbClr val="00B050"/>
                </a:solidFill>
                <a:effectLst/>
              </a:rPr>
              <a:t>sabedoria</a:t>
            </a:r>
            <a:r>
              <a:rPr lang="pt-BR" b="0" i="0" dirty="0">
                <a:effectLst/>
              </a:rPr>
              <a:t>"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a:t>
            </a:r>
            <a:r>
              <a:rPr lang="pt-BR" b="1" i="1" dirty="0">
                <a:solidFill>
                  <a:srgbClr val="00B050"/>
                </a:solidFill>
                <a:effectLst/>
              </a:rPr>
              <a:t>obter desempenho comparável ou até mesmo melhor</a:t>
            </a:r>
            <a:r>
              <a:rPr lang="pt-BR" b="0" i="0" dirty="0">
                <a:effectLst/>
              </a:rPr>
              <a:t> do que o do </a:t>
            </a:r>
            <a:r>
              <a:rPr lang="pt-BR" b="1" i="1" dirty="0"/>
              <a:t>professor</a:t>
            </a:r>
            <a:r>
              <a:rPr lang="pt-BR" b="0" i="0" dirty="0">
                <a:effectLst/>
              </a:rPr>
              <a:t>, mas com </a:t>
            </a:r>
            <a:r>
              <a:rPr lang="pt-BR" b="1" i="1" dirty="0">
                <a:solidFill>
                  <a:srgbClr val="00B050"/>
                </a:solidFill>
                <a:effectLst/>
              </a:rPr>
              <a:t>menor complexidade</a:t>
            </a:r>
            <a:r>
              <a:rPr lang="pt-BR" b="0" i="0" dirty="0">
                <a:effectLst/>
              </a:rPr>
              <a:t>.</a:t>
            </a:r>
          </a:p>
          <a:p>
            <a:pPr algn="l"/>
            <a:r>
              <a:rPr lang="pt-BR" dirty="0"/>
              <a:t>Em outras palavras, queremos que o aluno aprenda a </a:t>
            </a:r>
            <a:r>
              <a:rPr lang="pt-BR" b="1" i="1" dirty="0">
                <a:solidFill>
                  <a:srgbClr val="00B0F0"/>
                </a:solidFill>
              </a:rPr>
              <a:t>generalizar</a:t>
            </a:r>
            <a:r>
              <a:rPr lang="pt-BR" dirty="0"/>
              <a:t> como o professor.</a:t>
            </a:r>
            <a:endParaRPr lang="pt-BR" b="0" i="0" dirty="0">
              <a:effectLst/>
            </a:endParaRP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02" y="2113213"/>
            <a:ext cx="4591879" cy="2498017"/>
          </a:xfrm>
          <a:prstGeom prst="rect">
            <a:avLst/>
          </a:prstGeom>
        </p:spPr>
      </p:pic>
      <p:pic>
        <p:nvPicPr>
          <p:cNvPr id="2050" name="Picture 2" descr="Capítulo 3 - O Que São Redes Neurais Artificiais Profundas ou Deep Learning?  - Deep Learning Book">
            <a:extLst>
              <a:ext uri="{FF2B5EF4-FFF2-40B4-BE49-F238E27FC236}">
                <a16:creationId xmlns:a16="http://schemas.microsoft.com/office/drawing/2014/main" id="{7ACDC092-130F-D578-32E5-DAB292EB1E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4" t="10904" r="67536" b="14201"/>
          <a:stretch/>
        </p:blipFill>
        <p:spPr bwMode="auto">
          <a:xfrm>
            <a:off x="3480696" y="4901552"/>
            <a:ext cx="1234153"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pítulo 3 - O Que São Redes Neurais Artificiais Profundas ou Deep Learning?  - Deep Learning Book">
            <a:extLst>
              <a:ext uri="{FF2B5EF4-FFF2-40B4-BE49-F238E27FC236}">
                <a16:creationId xmlns:a16="http://schemas.microsoft.com/office/drawing/2014/main" id="{C7AF1801-26CA-1EC0-93CA-E685F838D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33" t="12440" b="13429"/>
          <a:stretch/>
        </p:blipFill>
        <p:spPr bwMode="auto">
          <a:xfrm>
            <a:off x="343343" y="4901552"/>
            <a:ext cx="2066924" cy="1014961"/>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a Direita 4">
            <a:extLst>
              <a:ext uri="{FF2B5EF4-FFF2-40B4-BE49-F238E27FC236}">
                <a16:creationId xmlns:a16="http://schemas.microsoft.com/office/drawing/2014/main" id="{05780618-B92C-2B66-6F55-46A84E393B32}"/>
              </a:ext>
            </a:extLst>
          </p:cNvPr>
          <p:cNvSpPr/>
          <p:nvPr/>
        </p:nvSpPr>
        <p:spPr>
          <a:xfrm>
            <a:off x="2711437" y="5278373"/>
            <a:ext cx="600075" cy="3810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4AD6388E-9964-616F-870D-23BAA2FFCC82}"/>
              </a:ext>
            </a:extLst>
          </p:cNvPr>
          <p:cNvSpPr txBox="1"/>
          <p:nvPr/>
        </p:nvSpPr>
        <p:spPr>
          <a:xfrm>
            <a:off x="-1" y="6596390"/>
            <a:ext cx="4162425" cy="261610"/>
          </a:xfrm>
          <a:prstGeom prst="rect">
            <a:avLst/>
          </a:prstGeom>
          <a:noFill/>
        </p:spPr>
        <p:txBody>
          <a:bodyPr wrap="square" rtlCol="0">
            <a:spAutoFit/>
          </a:bodyPr>
          <a:lstStyle/>
          <a:p>
            <a:r>
              <a:rPr lang="pt-BR" sz="1100" dirty="0"/>
              <a:t>destilar: reduzir algo, mas mantendo sua parte mais importante.</a:t>
            </a:r>
          </a:p>
        </p:txBody>
      </p:sp>
    </p:spTree>
    <p:extLst>
      <p:ext uri="{BB962C8B-B14F-4D97-AF65-F5344CB8AC3E}">
        <p14:creationId xmlns:p14="http://schemas.microsoft.com/office/powerpoint/2010/main" val="391284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850832" cy="5032375"/>
          </a:xfrm>
        </p:spPr>
        <p:txBody>
          <a:bodyPr>
            <a:normAutofit lnSpcReduction="10000"/>
          </a:bodyPr>
          <a:lstStyle/>
          <a:p>
            <a:pPr algn="l"/>
            <a:r>
              <a:rPr lang="pt-BR" b="0" i="0" dirty="0">
                <a:effectLst/>
              </a:rPr>
              <a:t>O processo envolve alimentar o </a:t>
            </a:r>
            <a:r>
              <a:rPr lang="pt-BR" b="1" i="1" dirty="0">
                <a:solidFill>
                  <a:srgbClr val="00B050"/>
                </a:solidFill>
                <a:effectLst/>
              </a:rPr>
              <a:t>mesmo conjunto de treinamento para ambos</a:t>
            </a:r>
            <a:r>
              <a:rPr lang="pt-BR" b="0" i="0" dirty="0">
                <a:effectLst/>
              </a:rPr>
              <a:t> os modelos e usar a </a:t>
            </a:r>
            <a:r>
              <a:rPr lang="pt-BR" b="1" i="1" dirty="0">
                <a:solidFill>
                  <a:srgbClr val="00B050"/>
                </a:solidFill>
                <a:effectLst/>
              </a:rPr>
              <a:t>saída do professor como um alvo suave</a:t>
            </a:r>
            <a:r>
              <a:rPr lang="pt-BR" b="0" i="0" dirty="0">
                <a:effectLst/>
              </a:rPr>
              <a:t> (i.e., probabilidades) ao invés de um rígido para guiar o treinamento do modelo aluno. </a:t>
            </a:r>
          </a:p>
          <a:p>
            <a:pPr algn="l"/>
            <a:r>
              <a:rPr lang="pt-BR" b="0" i="0" dirty="0">
                <a:effectLst/>
              </a:rPr>
              <a:t>Dessa forma, o </a:t>
            </a:r>
            <a:r>
              <a:rPr lang="pt-BR" b="1" i="1" dirty="0">
                <a:solidFill>
                  <a:srgbClr val="00B050"/>
                </a:solidFill>
                <a:effectLst/>
              </a:rPr>
              <a:t>aluno é incentivado a aprender com base nas características sutis e nuances aprendidas pelo 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a:t>
            </a:r>
            <a:r>
              <a:rPr lang="pt-BR" b="1" i="1" dirty="0">
                <a:solidFill>
                  <a:srgbClr val="00B050"/>
                </a:solidFill>
                <a:effectLst/>
              </a:rPr>
              <a:t>fornece</a:t>
            </a:r>
            <a:r>
              <a:rPr lang="pt-BR" b="0" i="0" dirty="0">
                <a:effectLst/>
              </a:rPr>
              <a:t> </a:t>
            </a:r>
            <a:r>
              <a:rPr lang="pt-BR" b="1" i="1" dirty="0">
                <a:solidFill>
                  <a:srgbClr val="00B050"/>
                </a:solidFill>
                <a:effectLst/>
              </a:rPr>
              <a:t>funcionalidades e abstrações que facilitam a criação, treinamento e implantação </a:t>
            </a:r>
            <a:r>
              <a:rPr lang="pt-BR" b="0" i="0" dirty="0">
                <a:effectLst/>
              </a:rPr>
              <a:t>(i.e.,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650917" y="1825624"/>
            <a:ext cx="6340453" cy="5032376"/>
          </a:xfrm>
        </p:spPr>
        <p:txBody>
          <a:bodyPr>
            <a:normAutofit lnSpcReduction="10000"/>
          </a:bodyPr>
          <a:lstStyle/>
          <a:p>
            <a:r>
              <a:rPr lang="pt-BR" dirty="0"/>
              <a:t>Quando trabalhamos com aplicações envolvendo modelos de ML em </a:t>
            </a:r>
            <a:r>
              <a:rPr lang="pt-BR" b="1" i="1" dirty="0">
                <a:solidFill>
                  <a:srgbClr val="00B050"/>
                </a:solidFill>
              </a:rPr>
              <a:t>computadores de uso geral</a:t>
            </a:r>
            <a:r>
              <a:rPr lang="pt-BR" dirty="0"/>
              <a:t>, além da aplicação, SO e HW, nós usamos o </a:t>
            </a:r>
            <a:r>
              <a:rPr lang="pt-BR" b="1" i="1" dirty="0" err="1"/>
              <a:t>TensorFlow</a:t>
            </a:r>
            <a:r>
              <a:rPr lang="pt-BR" dirty="0"/>
              <a:t> para a </a:t>
            </a:r>
            <a:r>
              <a:rPr lang="pt-BR" b="1" i="1" dirty="0">
                <a:solidFill>
                  <a:srgbClr val="FF0000"/>
                </a:solidFill>
              </a:rPr>
              <a:t>criação</a:t>
            </a:r>
            <a:r>
              <a:rPr lang="pt-BR" dirty="0"/>
              <a:t>,</a:t>
            </a:r>
            <a:r>
              <a:rPr lang="pt-BR" b="1" i="1" dirty="0">
                <a:solidFill>
                  <a:srgbClr val="FF0000"/>
                </a:solidFill>
              </a:rPr>
              <a:t> treinamento </a:t>
            </a:r>
            <a:r>
              <a:rPr lang="pt-BR" b="1" i="1" dirty="0"/>
              <a:t>e implantação dos modelos</a:t>
            </a:r>
            <a:r>
              <a:rPr lang="pt-BR" dirty="0"/>
              <a:t>.</a:t>
            </a:r>
          </a:p>
          <a:p>
            <a:r>
              <a:rPr lang="pt-BR" b="0" i="0" dirty="0">
                <a:effectLst/>
              </a:rPr>
              <a:t>O </a:t>
            </a:r>
            <a:r>
              <a:rPr lang="pt-BR" b="1" i="1" dirty="0" err="1">
                <a:effectLst/>
              </a:rPr>
              <a:t>TensorFlow</a:t>
            </a:r>
            <a:r>
              <a:rPr lang="pt-BR" b="0" i="0" dirty="0">
                <a:effectLst/>
              </a:rPr>
              <a:t> é </a:t>
            </a:r>
            <a:r>
              <a:rPr lang="pt-BR" b="1" i="1" dirty="0">
                <a:solidFill>
                  <a:srgbClr val="00B050"/>
                </a:solidFill>
                <a:effectLst/>
              </a:rPr>
              <a:t>projetado</a:t>
            </a:r>
            <a:r>
              <a:rPr lang="pt-BR" b="0" i="0" dirty="0">
                <a:effectLst/>
              </a:rPr>
              <a:t> para tarefas de </a:t>
            </a:r>
            <a:r>
              <a:rPr lang="pt-BR" b="1" i="1" dirty="0">
                <a:solidFill>
                  <a:srgbClr val="00B050"/>
                </a:solidFill>
                <a:effectLst/>
              </a:rPr>
              <a:t>alto desempenho e uso intensivo dos recursos</a:t>
            </a:r>
            <a:r>
              <a:rPr lang="pt-BR" b="0" i="0" dirty="0">
                <a:effectLst/>
              </a:rPr>
              <a:t> disponíveis </a:t>
            </a:r>
            <a:r>
              <a:rPr lang="pt-BR" dirty="0"/>
              <a:t>(como CPUs e/ou </a:t>
            </a:r>
            <a:r>
              <a:rPr lang="pt-BR" dirty="0" err="1"/>
              <a:t>TPUs</a:t>
            </a:r>
            <a:r>
              <a:rPr lang="pt-BR" dirty="0"/>
              <a:t>/</a:t>
            </a:r>
            <a:r>
              <a:rPr lang="pt-BR" dirty="0" err="1"/>
              <a:t>GPUs</a:t>
            </a:r>
            <a:r>
              <a:rPr lang="pt-BR" dirty="0"/>
              <a:t>) e </a:t>
            </a:r>
            <a:r>
              <a:rPr lang="pt-BR" b="0" i="0" dirty="0">
                <a:effectLst/>
              </a:rPr>
              <a:t>usa operações </a:t>
            </a:r>
            <a:r>
              <a:rPr lang="pt-BR" dirty="0"/>
              <a:t>em</a:t>
            </a:r>
            <a:r>
              <a:rPr lang="pt-BR" b="0" i="0" dirty="0">
                <a:effectLst/>
              </a:rPr>
              <a:t> </a:t>
            </a:r>
            <a:r>
              <a:rPr lang="pt-BR" b="1" i="1" dirty="0">
                <a:solidFill>
                  <a:srgbClr val="00B050"/>
                </a:solidFill>
                <a:effectLst/>
              </a:rPr>
              <a:t>ponto flutuante</a:t>
            </a:r>
            <a:r>
              <a:rPr lang="pt-BR" b="0" i="0" dirty="0">
                <a:effectLst/>
              </a:rPr>
              <a:t>.</a:t>
            </a:r>
          </a:p>
          <a:p>
            <a:r>
              <a:rPr lang="pt-BR" dirty="0"/>
              <a:t>Ou seja, não há preocupação com as eficiências energética e computacional.</a:t>
            </a:r>
          </a:p>
        </p:txBody>
      </p:sp>
      <p:grpSp>
        <p:nvGrpSpPr>
          <p:cNvPr id="43" name="Agrupar 42">
            <a:extLst>
              <a:ext uri="{FF2B5EF4-FFF2-40B4-BE49-F238E27FC236}">
                <a16:creationId xmlns:a16="http://schemas.microsoft.com/office/drawing/2014/main" id="{E26B0199-3689-9B48-948A-0B06C9CA2B2B}"/>
              </a:ext>
            </a:extLst>
          </p:cNvPr>
          <p:cNvGrpSpPr/>
          <p:nvPr/>
        </p:nvGrpSpPr>
        <p:grpSpPr>
          <a:xfrm>
            <a:off x="551612" y="1943996"/>
            <a:ext cx="4323300" cy="4618069"/>
            <a:chOff x="3075737" y="2124971"/>
            <a:chExt cx="4323300" cy="4618069"/>
          </a:xfrm>
        </p:grpSpPr>
        <p:pic>
          <p:nvPicPr>
            <p:cNvPr id="44" name="Picture 2" descr="Google apresenta a Cloud TPU, segunda geração da Tensor Processing Unit -  IT Forum">
              <a:extLst>
                <a:ext uri="{FF2B5EF4-FFF2-40B4-BE49-F238E27FC236}">
                  <a16:creationId xmlns:a16="http://schemas.microsoft.com/office/drawing/2014/main" id="{7FEC4AB3-60EB-9F14-C88B-3E03A209F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45" name="Seta: para Baixo 44">
              <a:extLst>
                <a:ext uri="{FF2B5EF4-FFF2-40B4-BE49-F238E27FC236}">
                  <a16:creationId xmlns:a16="http://schemas.microsoft.com/office/drawing/2014/main" id="{38EFDE76-7E6C-0695-8936-8A9E206A8082}"/>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6" name="Imagem 45">
              <a:extLst>
                <a:ext uri="{FF2B5EF4-FFF2-40B4-BE49-F238E27FC236}">
                  <a16:creationId xmlns:a16="http://schemas.microsoft.com/office/drawing/2014/main" id="{4EACEF8C-55E6-8E32-3F07-E3E5438818F5}"/>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47" name="Imagem 46">
              <a:extLst>
                <a:ext uri="{FF2B5EF4-FFF2-40B4-BE49-F238E27FC236}">
                  <a16:creationId xmlns:a16="http://schemas.microsoft.com/office/drawing/2014/main" id="{BB74C194-13D7-F9C8-9333-45B8B0420A2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48" name="CaixaDeTexto 47">
              <a:extLst>
                <a:ext uri="{FF2B5EF4-FFF2-40B4-BE49-F238E27FC236}">
                  <a16:creationId xmlns:a16="http://schemas.microsoft.com/office/drawing/2014/main" id="{8B0DA892-B836-28E8-C2BE-CE5E30FF9744}"/>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49" name="CaixaDeTexto 48">
              <a:extLst>
                <a:ext uri="{FF2B5EF4-FFF2-40B4-BE49-F238E27FC236}">
                  <a16:creationId xmlns:a16="http://schemas.microsoft.com/office/drawing/2014/main" id="{A633D7B2-63BA-6325-D49B-0D01C1E83E54}"/>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50" name="Picture 2" descr="TensorFlow">
              <a:extLst>
                <a:ext uri="{FF2B5EF4-FFF2-40B4-BE49-F238E27FC236}">
                  <a16:creationId xmlns:a16="http://schemas.microsoft.com/office/drawing/2014/main" id="{3EA6AF6C-44C1-A1DA-640A-73A5755BF2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51" name="Seta: para Baixo 50">
              <a:extLst>
                <a:ext uri="{FF2B5EF4-FFF2-40B4-BE49-F238E27FC236}">
                  <a16:creationId xmlns:a16="http://schemas.microsoft.com/office/drawing/2014/main" id="{EC4D49DD-ABF5-642F-BEAD-E556AFB8FA6A}"/>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2" name="Picture 4" descr="Intel Processador Xeon Eight-Core E5-2660 2,2GHz 8.0GT/s 20MB LGA2011 sem  ventilador, varejo BX80621E52660 | Amazon.com.br">
              <a:extLst>
                <a:ext uri="{FF2B5EF4-FFF2-40B4-BE49-F238E27FC236}">
                  <a16:creationId xmlns:a16="http://schemas.microsoft.com/office/drawing/2014/main" id="{5419B211-CBB7-59D0-CB31-63E89FB105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EBE3DDB4-1867-2FAC-79B1-17DF32CF498F}"/>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54" name="Retângulo 53">
              <a:extLst>
                <a:ext uri="{FF2B5EF4-FFF2-40B4-BE49-F238E27FC236}">
                  <a16:creationId xmlns:a16="http://schemas.microsoft.com/office/drawing/2014/main" id="{06830120-11C1-10A5-BA43-6E11D6D8FBF7}"/>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55" name="Seta: para Baixo 54">
              <a:extLst>
                <a:ext uri="{FF2B5EF4-FFF2-40B4-BE49-F238E27FC236}">
                  <a16:creationId xmlns:a16="http://schemas.microsoft.com/office/drawing/2014/main" id="{F10D715E-0BF8-0592-1A67-A9DCF38E0E6F}"/>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6" name="Picture 2" descr="TensorFlow">
              <a:extLst>
                <a:ext uri="{FF2B5EF4-FFF2-40B4-BE49-F238E27FC236}">
                  <a16:creationId xmlns:a16="http://schemas.microsoft.com/office/drawing/2014/main" id="{3F742801-6EE0-6959-C0AC-50B14C8929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57" name="CaixaDeTexto 56">
              <a:extLst>
                <a:ext uri="{FF2B5EF4-FFF2-40B4-BE49-F238E27FC236}">
                  <a16:creationId xmlns:a16="http://schemas.microsoft.com/office/drawing/2014/main" id="{DD3C157D-48E6-97D4-44FB-760133F53223}"/>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58" name="Retângulo 57">
              <a:extLst>
                <a:ext uri="{FF2B5EF4-FFF2-40B4-BE49-F238E27FC236}">
                  <a16:creationId xmlns:a16="http://schemas.microsoft.com/office/drawing/2014/main" id="{9F488C2D-AB9C-8EF5-6CC8-6BFA4D7E01BE}"/>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FCAD6B78-95C3-8B2B-D60B-C5FD60267E68}"/>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60" name="CaixaDeTexto 59">
              <a:extLst>
                <a:ext uri="{FF2B5EF4-FFF2-40B4-BE49-F238E27FC236}">
                  <a16:creationId xmlns:a16="http://schemas.microsoft.com/office/drawing/2014/main" id="{DAE858DC-6BFE-8947-DC05-9D9080F81C64}"/>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61" name="Picture 2" descr="What's New in Deep Learning Research: Mobile Deep Learning with Google  MnasNet">
              <a:extLst>
                <a:ext uri="{FF2B5EF4-FFF2-40B4-BE49-F238E27FC236}">
                  <a16:creationId xmlns:a16="http://schemas.microsoft.com/office/drawing/2014/main" id="{EED0FF8F-1D2F-6763-9054-3B13EC3B69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62" name="Sinal de Adição 61">
              <a:extLst>
                <a:ext uri="{FF2B5EF4-FFF2-40B4-BE49-F238E27FC236}">
                  <a16:creationId xmlns:a16="http://schemas.microsoft.com/office/drawing/2014/main" id="{7146D4CB-2927-D89B-E206-447086EC79B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744018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51940" y="1825624"/>
            <a:ext cx="6239431" cy="5032376"/>
          </a:xfrm>
        </p:spPr>
        <p:txBody>
          <a:bodyPr>
            <a:normAutofit/>
          </a:bodyPr>
          <a:lstStyle/>
          <a:p>
            <a:r>
              <a:rPr lang="pt-BR" dirty="0"/>
              <a:t>Porém, o </a:t>
            </a:r>
            <a:r>
              <a:rPr lang="pt-BR" b="1" i="1" dirty="0" err="1"/>
              <a:t>TensorFlow</a:t>
            </a:r>
            <a:r>
              <a:rPr lang="pt-BR" dirty="0"/>
              <a:t> é muito </a:t>
            </a:r>
            <a:r>
              <a:rPr lang="pt-BR" b="1" i="1" dirty="0">
                <a:solidFill>
                  <a:srgbClr val="00B050"/>
                </a:solidFill>
              </a:rPr>
              <a:t>grande</a:t>
            </a:r>
            <a:r>
              <a:rPr lang="pt-BR" dirty="0"/>
              <a:t>, </a:t>
            </a:r>
            <a:r>
              <a:rPr lang="pt-BR" b="1" i="1" dirty="0">
                <a:solidFill>
                  <a:srgbClr val="00B050"/>
                </a:solidFill>
              </a:rPr>
              <a:t>não foi pensado para execução em dispositivos embarcados </a:t>
            </a:r>
            <a:r>
              <a:rPr lang="pt-BR" dirty="0"/>
              <a:t>e realiza </a:t>
            </a:r>
            <a:r>
              <a:rPr lang="pt-BR" b="1" i="1" dirty="0">
                <a:solidFill>
                  <a:srgbClr val="00B050"/>
                </a:solidFill>
              </a:rPr>
              <a:t>mais tarefas do que precisamos</a:t>
            </a:r>
            <a:r>
              <a:rPr lang="pt-BR" dirty="0"/>
              <a:t>.</a:t>
            </a:r>
          </a:p>
          <a:p>
            <a:r>
              <a:rPr lang="pt-BR" dirty="0"/>
              <a:t>Quando queremos </a:t>
            </a:r>
            <a:r>
              <a:rPr lang="pt-BR" b="1" i="1" dirty="0">
                <a:solidFill>
                  <a:srgbClr val="00B050"/>
                </a:solidFill>
              </a:rPr>
              <a:t>executar</a:t>
            </a:r>
            <a:r>
              <a:rPr lang="pt-BR" b="1" i="1" dirty="0"/>
              <a:t>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a:p>
            <a:r>
              <a:rPr lang="pt-BR" dirty="0"/>
              <a:t>O </a:t>
            </a:r>
            <a:r>
              <a:rPr lang="pt-BR" b="1" i="1" dirty="0">
                <a:solidFill>
                  <a:srgbClr val="00B050"/>
                </a:solidFill>
              </a:rPr>
              <a:t>objetivo</a:t>
            </a:r>
            <a:r>
              <a:rPr lang="pt-BR" dirty="0"/>
              <a:t> com dispositivos embarcados é apenas </a:t>
            </a:r>
            <a:r>
              <a:rPr lang="pt-BR" b="1" i="1" dirty="0">
                <a:solidFill>
                  <a:srgbClr val="00B050"/>
                </a:solidFill>
              </a:rPr>
              <a:t>fazer predições </a:t>
            </a:r>
            <a:r>
              <a:rPr lang="pt-BR" dirty="0"/>
              <a:t>(i.e., inferências) com modelos treinados de forma simples e eficiente.</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3" name="Agrupar 62">
            <a:extLst>
              <a:ext uri="{FF2B5EF4-FFF2-40B4-BE49-F238E27FC236}">
                <a16:creationId xmlns:a16="http://schemas.microsoft.com/office/drawing/2014/main" id="{67DF4D54-50B3-1E78-347D-A628F7028599}"/>
              </a:ext>
            </a:extLst>
          </p:cNvPr>
          <p:cNvGrpSpPr/>
          <p:nvPr/>
        </p:nvGrpSpPr>
        <p:grpSpPr>
          <a:xfrm>
            <a:off x="838200" y="1943996"/>
            <a:ext cx="4323300" cy="4618069"/>
            <a:chOff x="3075737" y="2124971"/>
            <a:chExt cx="4323300" cy="4618069"/>
          </a:xfrm>
        </p:grpSpPr>
        <p:pic>
          <p:nvPicPr>
            <p:cNvPr id="1024" name="Picture 2" descr="Google apresenta a Cloud TPU, segunda geração da Tensor Processing Unit -  IT Forum">
              <a:extLst>
                <a:ext uri="{FF2B5EF4-FFF2-40B4-BE49-F238E27FC236}">
                  <a16:creationId xmlns:a16="http://schemas.microsoft.com/office/drawing/2014/main" id="{22AC7CB5-B5D6-4991-0175-005751A58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025" name="Seta: para Baixo 1024">
              <a:extLst>
                <a:ext uri="{FF2B5EF4-FFF2-40B4-BE49-F238E27FC236}">
                  <a16:creationId xmlns:a16="http://schemas.microsoft.com/office/drawing/2014/main" id="{991B072B-91FC-C992-5F57-644307AF31A0}"/>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7" name="Imagem 1026">
              <a:extLst>
                <a:ext uri="{FF2B5EF4-FFF2-40B4-BE49-F238E27FC236}">
                  <a16:creationId xmlns:a16="http://schemas.microsoft.com/office/drawing/2014/main" id="{1AB8BEBD-8D89-E75F-65DA-F10EEC84022B}"/>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1028" name="Imagem 1027">
              <a:extLst>
                <a:ext uri="{FF2B5EF4-FFF2-40B4-BE49-F238E27FC236}">
                  <a16:creationId xmlns:a16="http://schemas.microsoft.com/office/drawing/2014/main" id="{E67850FC-5F23-4CF8-63C5-E5ACC70ECA1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1029" name="CaixaDeTexto 1028">
              <a:extLst>
                <a:ext uri="{FF2B5EF4-FFF2-40B4-BE49-F238E27FC236}">
                  <a16:creationId xmlns:a16="http://schemas.microsoft.com/office/drawing/2014/main" id="{327DC718-5A6E-3680-AD0A-EE5823334842}"/>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30" name="CaixaDeTexto 1029">
              <a:extLst>
                <a:ext uri="{FF2B5EF4-FFF2-40B4-BE49-F238E27FC236}">
                  <a16:creationId xmlns:a16="http://schemas.microsoft.com/office/drawing/2014/main" id="{27ED3F73-8F4D-5CD6-0D8F-CBF3D044C400}"/>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031" name="Picture 2" descr="TensorFlow">
              <a:extLst>
                <a:ext uri="{FF2B5EF4-FFF2-40B4-BE49-F238E27FC236}">
                  <a16:creationId xmlns:a16="http://schemas.microsoft.com/office/drawing/2014/main" id="{F82469EE-E60D-1183-22C9-2304610B24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032" name="Seta: para Baixo 1031">
              <a:extLst>
                <a:ext uri="{FF2B5EF4-FFF2-40B4-BE49-F238E27FC236}">
                  <a16:creationId xmlns:a16="http://schemas.microsoft.com/office/drawing/2014/main" id="{19BB5A10-07E1-DD39-1DED-DB3D275691D4}"/>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3" name="Picture 4" descr="Intel Processador Xeon Eight-Core E5-2660 2,2GHz 8.0GT/s 20MB LGA2011 sem  ventilador, varejo BX80621E52660 | Amazon.com.br">
              <a:extLst>
                <a:ext uri="{FF2B5EF4-FFF2-40B4-BE49-F238E27FC236}">
                  <a16:creationId xmlns:a16="http://schemas.microsoft.com/office/drawing/2014/main" id="{9E2FADC8-852B-6068-07F7-06E81B2ACD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034" name="CaixaDeTexto 1033">
              <a:extLst>
                <a:ext uri="{FF2B5EF4-FFF2-40B4-BE49-F238E27FC236}">
                  <a16:creationId xmlns:a16="http://schemas.microsoft.com/office/drawing/2014/main" id="{3FB1A5B1-37D2-933B-BDF1-4F7C5BB6BCE9}"/>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035" name="Retângulo 1034">
              <a:extLst>
                <a:ext uri="{FF2B5EF4-FFF2-40B4-BE49-F238E27FC236}">
                  <a16:creationId xmlns:a16="http://schemas.microsoft.com/office/drawing/2014/main" id="{64493F57-41DC-AF5E-8964-5D47755D6F70}"/>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036" name="Seta: para Baixo 1035">
              <a:extLst>
                <a:ext uri="{FF2B5EF4-FFF2-40B4-BE49-F238E27FC236}">
                  <a16:creationId xmlns:a16="http://schemas.microsoft.com/office/drawing/2014/main" id="{9FCD51C3-F9D0-93D6-7B47-BCA89F6025BC}"/>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7" name="Picture 2" descr="TensorFlow">
              <a:extLst>
                <a:ext uri="{FF2B5EF4-FFF2-40B4-BE49-F238E27FC236}">
                  <a16:creationId xmlns:a16="http://schemas.microsoft.com/office/drawing/2014/main" id="{A21EBD76-BD49-7865-0CEE-5F2E9154C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E5A06D73-6832-DA56-1173-372D098511B7}"/>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039" name="Retângulo 1038">
              <a:extLst>
                <a:ext uri="{FF2B5EF4-FFF2-40B4-BE49-F238E27FC236}">
                  <a16:creationId xmlns:a16="http://schemas.microsoft.com/office/drawing/2014/main" id="{4FBF967B-B90D-754C-2B0F-05FEDE9027F6}"/>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0" name="CaixaDeTexto 1039">
              <a:extLst>
                <a:ext uri="{FF2B5EF4-FFF2-40B4-BE49-F238E27FC236}">
                  <a16:creationId xmlns:a16="http://schemas.microsoft.com/office/drawing/2014/main" id="{D95FA6B9-C9F2-B004-0852-71624A6B3915}"/>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1041" name="CaixaDeTexto 1040">
              <a:extLst>
                <a:ext uri="{FF2B5EF4-FFF2-40B4-BE49-F238E27FC236}">
                  <a16:creationId xmlns:a16="http://schemas.microsoft.com/office/drawing/2014/main" id="{449DB427-4A65-1563-9EAC-93CAB3472CB0}"/>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1042" name="Picture 2" descr="What's New in Deep Learning Research: Mobile Deep Learning with Google  MnasNet">
              <a:extLst>
                <a:ext uri="{FF2B5EF4-FFF2-40B4-BE49-F238E27FC236}">
                  <a16:creationId xmlns:a16="http://schemas.microsoft.com/office/drawing/2014/main" id="{D4AF93CE-E88E-6509-8E64-1AAC253BE1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1043" name="Sinal de Adição 1042">
              <a:extLst>
                <a:ext uri="{FF2B5EF4-FFF2-40B4-BE49-F238E27FC236}">
                  <a16:creationId xmlns:a16="http://schemas.microsoft.com/office/drawing/2014/main" id="{E218803E-0018-1230-F8A3-274BBDEBBBF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61474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3550" y="1825624"/>
            <a:ext cx="6447822"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solidFill>
                  <a:srgbClr val="00B050"/>
                </a:solidFill>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solidFill>
                  <a:srgbClr val="00B050"/>
                </a:solidFill>
                <a:effectLst/>
              </a:rPr>
              <a:t>quantização</a:t>
            </a:r>
            <a:r>
              <a:rPr lang="pt-BR" dirty="0"/>
              <a:t>, </a:t>
            </a:r>
            <a:r>
              <a:rPr lang="pt-BR" b="1" i="1" dirty="0" err="1">
                <a:solidFill>
                  <a:srgbClr val="00B050"/>
                </a:solidFill>
                <a:effectLst/>
              </a:rPr>
              <a:t>pruning</a:t>
            </a:r>
            <a:r>
              <a:rPr lang="pt-BR" b="0" i="0" dirty="0">
                <a:effectLst/>
              </a:rPr>
              <a:t> e </a:t>
            </a:r>
            <a:r>
              <a:rPr lang="pt-BR" b="1" i="1" dirty="0">
                <a:solidFill>
                  <a:srgbClr val="00B050"/>
                </a:solidFill>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a:t>
            </a:r>
            <a:r>
              <a:rPr lang="pt-BR" dirty="0"/>
              <a:t>*.</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200628" y="2308387"/>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
        <p:nvSpPr>
          <p:cNvPr id="5" name="CaixaDeTexto 4">
            <a:extLst>
              <a:ext uri="{FF2B5EF4-FFF2-40B4-BE49-F238E27FC236}">
                <a16:creationId xmlns:a16="http://schemas.microsoft.com/office/drawing/2014/main" id="{7115B5F8-D583-7571-4E22-FADCEABBDEE3}"/>
              </a:ext>
            </a:extLst>
          </p:cNvPr>
          <p:cNvSpPr txBox="1"/>
          <p:nvPr/>
        </p:nvSpPr>
        <p:spPr>
          <a:xfrm>
            <a:off x="108030" y="6583690"/>
            <a:ext cx="2361597" cy="261610"/>
          </a:xfrm>
          <a:prstGeom prst="rect">
            <a:avLst/>
          </a:prstGeom>
          <a:noFill/>
        </p:spPr>
        <p:txBody>
          <a:bodyPr wrap="square">
            <a:spAutoFit/>
          </a:bodyPr>
          <a:lstStyle/>
          <a:p>
            <a:r>
              <a:rPr lang="pt-BR" sz="1100" dirty="0"/>
              <a:t>*apenas executa o modelo treinado.</a:t>
            </a:r>
          </a:p>
        </p:txBody>
      </p:sp>
    </p:spTree>
    <p:extLst>
      <p:ext uri="{BB962C8B-B14F-4D97-AF65-F5344CB8AC3E}">
        <p14:creationId xmlns:p14="http://schemas.microsoft.com/office/powerpoint/2010/main" val="1510990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371382" cy="5032376"/>
          </a:xfrm>
        </p:spPr>
        <p:txBody>
          <a:bodyPr>
            <a:normAutofit fontScale="92500" lnSpcReduction="20000"/>
          </a:bodyPr>
          <a:lstStyle/>
          <a:p>
            <a:r>
              <a:rPr lang="pt-BR" dirty="0"/>
              <a:t>O primeiro passo é </a:t>
            </a:r>
            <a:r>
              <a:rPr lang="pt-BR" b="1" i="1" dirty="0">
                <a:solidFill>
                  <a:srgbClr val="00B050"/>
                </a:solidFill>
              </a:rPr>
              <a:t>treinar um modelo criado com o TF </a:t>
            </a:r>
            <a:r>
              <a:rPr lang="pt-BR" dirty="0"/>
              <a:t>em um computador com muitos recursos computacionais.</a:t>
            </a:r>
          </a:p>
          <a:p>
            <a:r>
              <a:rPr lang="pt-BR" dirty="0"/>
              <a:t>Após, usamos o </a:t>
            </a:r>
            <a:r>
              <a:rPr lang="pt-BR" b="1" i="1" dirty="0">
                <a:solidFill>
                  <a:srgbClr val="00B050"/>
                </a:solidFill>
              </a:rPr>
              <a:t>TF Lite converter para converter</a:t>
            </a:r>
            <a:r>
              <a:rPr lang="pt-BR" dirty="0"/>
              <a:t> esse modelo grande em um modelo pequeno.</a:t>
            </a:r>
          </a:p>
          <a:p>
            <a:pPr lvl="1">
              <a:buFont typeface="Wingdings" panose="05000000000000000000" pitchFamily="2" charset="2"/>
              <a:buChar char="§"/>
            </a:pPr>
            <a:r>
              <a:rPr lang="pt-BR" dirty="0"/>
              <a:t>Durante a conversão, podemos aplicar otimizações ao modelo. </a:t>
            </a:r>
          </a:p>
          <a:p>
            <a:r>
              <a:rPr lang="pt-BR" dirty="0"/>
              <a:t>Esse processo gera um </a:t>
            </a:r>
            <a:r>
              <a:rPr lang="pt-BR" b="1" i="1" dirty="0">
                <a:solidFill>
                  <a:srgbClr val="00B050"/>
                </a:solidFill>
              </a:rPr>
              <a:t>arquivo com extensão .</a:t>
            </a:r>
            <a:r>
              <a:rPr lang="pt-BR" b="1" i="1" dirty="0" err="1">
                <a:solidFill>
                  <a:srgbClr val="00B050"/>
                </a:solidFill>
              </a:rPr>
              <a:t>tflite</a:t>
            </a:r>
            <a:r>
              <a:rPr lang="pt-BR" dirty="0"/>
              <a:t>, o qual contém o modelo reduzido.</a:t>
            </a:r>
          </a:p>
          <a:p>
            <a:r>
              <a:rPr lang="pt-BR" dirty="0"/>
              <a:t>Na sequência, </a:t>
            </a:r>
            <a:r>
              <a:rPr lang="pt-BR" b="1" i="1" dirty="0">
                <a:solidFill>
                  <a:srgbClr val="00B050"/>
                </a:solidFill>
              </a:rPr>
              <a:t>usamos este arquivo para implantar o modelo </a:t>
            </a:r>
            <a:r>
              <a:rPr lang="pt-BR" dirty="0"/>
              <a:t>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2" y="1825624"/>
            <a:ext cx="6472177" cy="5032375"/>
          </a:xfrm>
        </p:spPr>
        <p:txBody>
          <a:bodyPr/>
          <a:lstStyle/>
          <a:p>
            <a:r>
              <a:rPr lang="pt-BR" dirty="0"/>
              <a:t>O TF Lite é a solução ideal para dispositivos edgeML.</a:t>
            </a:r>
          </a:p>
          <a:p>
            <a:pPr lvl="1">
              <a:buFont typeface="Wingdings" panose="05000000000000000000" pitchFamily="2" charset="2"/>
              <a:buChar char="§"/>
            </a:pPr>
            <a:r>
              <a:rPr lang="pt-BR" dirty="0"/>
              <a:t>EdgeML: dispositivos com capacidade computacional maior.</a:t>
            </a:r>
          </a:p>
          <a:p>
            <a:r>
              <a:rPr lang="pt-BR" dirty="0"/>
              <a:t>Mas e quando falamos do uso de ML em </a:t>
            </a:r>
            <a:r>
              <a:rPr lang="pt-BR" b="1" i="1" dirty="0">
                <a:solidFill>
                  <a:srgbClr val="00B050"/>
                </a:solidFill>
              </a:rPr>
              <a:t>dispositivos com recursos </a:t>
            </a:r>
            <a:r>
              <a:rPr lang="pt-BR" b="1" i="1" dirty="0">
                <a:solidFill>
                  <a:srgbClr val="00B050"/>
                </a:solidFill>
                <a:effectLst/>
              </a:rPr>
              <a:t>extremamente limitados</a:t>
            </a:r>
            <a:r>
              <a:rPr lang="pt-BR" b="0" i="0" dirty="0">
                <a:effectLst/>
              </a:rPr>
              <a:t> e que requerem </a:t>
            </a:r>
            <a:r>
              <a:rPr lang="pt-BR" b="1" i="1" dirty="0">
                <a:solidFill>
                  <a:srgbClr val="00B050"/>
                </a:solidFill>
                <a:effectLst/>
              </a:rPr>
              <a:t>baixíssimo consumo de energia</a:t>
            </a:r>
            <a:r>
              <a:rPr lang="pt-BR" b="0" i="0" dirty="0">
                <a:effectLst/>
              </a:rPr>
              <a:t>, como microcontroladores?</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1831994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a inferência nesses dispositivos</a:t>
            </a:r>
            <a:r>
              <a:rPr lang="pt-BR" b="0" i="0" dirty="0">
                <a:effectLst/>
              </a:rPr>
              <a:t>?</a:t>
            </a:r>
          </a:p>
          <a:p>
            <a:r>
              <a:rPr lang="pt-BR" b="0" i="0" dirty="0">
                <a:effectLst/>
              </a:rPr>
              <a:t>Eles têm </a:t>
            </a:r>
            <a:r>
              <a:rPr lang="pt-BR" b="1" i="1" dirty="0">
                <a:effectLst/>
              </a:rPr>
              <a:t>capacidades computacionais muito menores </a:t>
            </a:r>
            <a:r>
              <a:rPr lang="pt-BR" b="0" i="0" dirty="0">
                <a:effectLst/>
              </a:rPr>
              <a:t>em comparação com smartphones e tablets</a:t>
            </a:r>
            <a:r>
              <a:rPr lang="pt-BR" dirty="0"/>
              <a:t>.</a:t>
            </a:r>
          </a:p>
          <a:p>
            <a:r>
              <a:rPr lang="pt-BR" dirty="0"/>
              <a:t>P</a:t>
            </a:r>
            <a:r>
              <a:rPr lang="pt-BR" b="0" i="0" dirty="0">
                <a:effectLst/>
              </a:rPr>
              <a:t>ortanto, </a:t>
            </a:r>
            <a:r>
              <a:rPr lang="pt-BR" b="1" i="1" dirty="0">
                <a:effectLst/>
              </a:rPr>
              <a:t>eles requerem uma implementação </a:t>
            </a:r>
            <a:r>
              <a:rPr lang="pt-BR" b="1" i="1" dirty="0">
                <a:solidFill>
                  <a:srgbClr val="00B050"/>
                </a:solidFill>
                <a:effectLst/>
              </a:rPr>
              <a:t>ainda mais enxuta e eficiente</a:t>
            </a:r>
            <a:r>
              <a:rPr lang="pt-BR" b="0" i="0" dirty="0">
                <a:effectLst/>
              </a:rPr>
              <a:t>.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441266" y="1825624"/>
            <a:ext cx="6598334" cy="5032375"/>
          </a:xfrm>
        </p:spPr>
        <p:txBody>
          <a:bodyPr>
            <a:normAutofit fontScale="92500" lnSpcReduction="20000"/>
          </a:bodyPr>
          <a:lstStyle/>
          <a:p>
            <a:r>
              <a:rPr lang="pt-BR" b="0" i="0" dirty="0">
                <a:effectLst/>
              </a:rPr>
              <a:t>O TF Lite Micro é uma versão ainda </a:t>
            </a:r>
            <a:r>
              <a:rPr lang="pt-BR" b="1" i="1" dirty="0">
                <a:solidFill>
                  <a:srgbClr val="00B050"/>
                </a:solidFill>
                <a:effectLst/>
              </a:rPr>
              <a:t>mais leve e otimizada do TF Lite</a:t>
            </a:r>
            <a:r>
              <a:rPr lang="pt-BR" b="0" i="0" dirty="0">
                <a:effectLst/>
              </a:rPr>
              <a:t>.</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a:t>
            </a:r>
            <a:r>
              <a:rPr lang="pt-BR" b="1" i="1" dirty="0">
                <a:solidFill>
                  <a:srgbClr val="00B050"/>
                </a:solidFill>
              </a:rPr>
              <a:t>16 KB de memória</a:t>
            </a:r>
            <a:r>
              <a:rPr lang="pt-BR" dirty="0"/>
              <a:t>.</a:t>
            </a:r>
          </a:p>
          <a:p>
            <a:r>
              <a:rPr lang="pt-BR" b="1" i="1" dirty="0">
                <a:solidFill>
                  <a:srgbClr val="00B050"/>
                </a:solidFill>
              </a:rPr>
              <a:t>Não requer </a:t>
            </a:r>
            <a:r>
              <a:rPr lang="pt-BR" dirty="0"/>
              <a:t>suporte de </a:t>
            </a:r>
            <a:r>
              <a:rPr lang="pt-BR" b="1" i="1" dirty="0">
                <a:solidFill>
                  <a:srgbClr val="00B050"/>
                </a:solidFill>
              </a:rPr>
              <a:t>sistema operacional</a:t>
            </a:r>
            <a:r>
              <a:rPr lang="pt-BR" dirty="0"/>
              <a:t>, </a:t>
            </a:r>
            <a:r>
              <a:rPr lang="pt-BR" b="1" i="1" dirty="0">
                <a:solidFill>
                  <a:srgbClr val="00B050"/>
                </a:solidFill>
              </a:rPr>
              <a:t>bibliotecas</a:t>
            </a:r>
            <a:r>
              <a:rPr lang="pt-BR" dirty="0"/>
              <a:t> C ou C++ padrão ou </a:t>
            </a:r>
            <a:r>
              <a:rPr lang="pt-BR" b="1" i="1" dirty="0">
                <a:solidFill>
                  <a:srgbClr val="00B050"/>
                </a:solidFill>
              </a:rPr>
              <a:t>alocação dinâmica de memória</a:t>
            </a:r>
            <a:r>
              <a:rPr lang="pt-BR" dirty="0"/>
              <a:t>.</a:t>
            </a:r>
          </a:p>
          <a:p>
            <a:r>
              <a:rPr lang="pt-BR" dirty="0"/>
              <a:t>Após a conversão do modelo TF em TF Lite, o converte para uma </a:t>
            </a:r>
            <a:r>
              <a:rPr lang="pt-BR" b="1" i="1" dirty="0" err="1">
                <a:solidFill>
                  <a:srgbClr val="00B050"/>
                </a:solidFill>
              </a:rPr>
              <a:t>array</a:t>
            </a:r>
            <a:r>
              <a:rPr lang="pt-BR" b="1" i="1" dirty="0">
                <a:solidFill>
                  <a:srgbClr val="00B050"/>
                </a:solidFill>
              </a:rPr>
              <a:t> de bytes </a:t>
            </a:r>
            <a:r>
              <a:rPr lang="pt-BR" dirty="0"/>
              <a:t>e o </a:t>
            </a:r>
            <a:r>
              <a:rPr lang="pt-BR" b="1" i="1" dirty="0">
                <a:solidFill>
                  <a:srgbClr val="00B050"/>
                </a:solidFill>
              </a:rPr>
              <a:t>compila junto ao programa</a:t>
            </a:r>
            <a:r>
              <a:rPr lang="pt-BR" dirty="0"/>
              <a:t>.</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795" y="1825624"/>
            <a:ext cx="7054106" cy="5032376"/>
          </a:xfrm>
        </p:spPr>
        <p:txBody>
          <a:bodyPr>
            <a:normAutofit/>
          </a:bodyPr>
          <a:lstStyle/>
          <a:p>
            <a:r>
              <a:rPr lang="pt-BR" dirty="0"/>
              <a:t>Outra forma para habilitar o uso de ML em dispositivos embarcados é através de </a:t>
            </a:r>
            <a:r>
              <a:rPr lang="pt-BR" b="1" i="1" dirty="0">
                <a:solidFill>
                  <a:srgbClr val="00B050"/>
                </a:solidFill>
              </a:rPr>
              <a:t>hardwares otimizados </a:t>
            </a:r>
            <a:r>
              <a:rPr lang="pt-BR" dirty="0"/>
              <a:t>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t>
            </a:r>
            <a:r>
              <a:rPr lang="pt-BR" b="1" i="1" dirty="0" err="1">
                <a:solidFill>
                  <a:srgbClr val="00B050"/>
                </a:solidFill>
              </a:rPr>
              <a:t>GPUs</a:t>
            </a:r>
            <a:r>
              <a:rPr lang="pt-BR" dirty="0"/>
              <a:t> e/ou </a:t>
            </a:r>
            <a:r>
              <a:rPr lang="pt-BR" b="1" i="1" dirty="0">
                <a:solidFill>
                  <a:srgbClr val="00B050"/>
                </a:solidFill>
              </a:rPr>
              <a:t>aceleradores de ML</a:t>
            </a:r>
            <a:r>
              <a:rPr lang="pt-BR" dirty="0"/>
              <a:t>,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b="0" i="0" dirty="0" err="1">
                <a:effectLst/>
              </a:rPr>
              <a:t>NPUs</a:t>
            </a:r>
            <a:r>
              <a:rPr lang="pt-BR" b="0" i="0" dirty="0">
                <a:effectLst/>
              </a:rPr>
              <a:t> ou </a:t>
            </a:r>
            <a:r>
              <a:rPr lang="pt-BR" b="0" i="0" dirty="0" err="1">
                <a:effectLst/>
              </a:rPr>
              <a:t>NEs</a:t>
            </a:r>
            <a:r>
              <a:rPr lang="pt-BR" b="0" i="0" dirty="0">
                <a:effectLst/>
              </a:rPr>
              <a:t> s</a:t>
            </a:r>
            <a:r>
              <a:rPr lang="pt-BR" dirty="0"/>
              <a:t>ão </a:t>
            </a:r>
            <a:r>
              <a:rPr lang="pt-BR" b="1" i="1" dirty="0">
                <a:solidFill>
                  <a:srgbClr val="00B050"/>
                </a:solidFill>
              </a:rPr>
              <a:t>hardwares altamente especializados </a:t>
            </a:r>
            <a:r>
              <a:rPr lang="pt-BR" dirty="0"/>
              <a:t>e </a:t>
            </a:r>
            <a:r>
              <a:rPr lang="pt-BR" b="1" i="1" dirty="0">
                <a:solidFill>
                  <a:srgbClr val="00B050"/>
                </a:solidFill>
              </a:rPr>
              <a:t>projetados para acelerar aplicações de ML</a:t>
            </a:r>
            <a:r>
              <a:rPr lang="pt-BR" dirty="0"/>
              <a:t>.</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7FA1E-14F7-0B4C-1591-2CDD7FB7A478}"/>
              </a:ext>
            </a:extLst>
          </p:cNvPr>
          <p:cNvSpPr>
            <a:spLocks noGrp="1"/>
          </p:cNvSpPr>
          <p:nvPr>
            <p:ph type="title"/>
          </p:nvPr>
        </p:nvSpPr>
        <p:spPr/>
        <p:txBody>
          <a:bodyPr/>
          <a:lstStyle/>
          <a:p>
            <a:r>
              <a:rPr lang="pt-BR" i="1" dirty="0"/>
              <a:t>N</a:t>
            </a:r>
            <a:r>
              <a:rPr lang="pt-BR" b="0" i="1" dirty="0">
                <a:effectLst/>
              </a:rPr>
              <a:t>eural </a:t>
            </a:r>
            <a:r>
              <a:rPr lang="pt-BR" b="0" i="1" dirty="0" err="1">
                <a:effectLst/>
              </a:rPr>
              <a:t>processing</a:t>
            </a:r>
            <a:r>
              <a:rPr lang="pt-BR" b="0" i="1" dirty="0">
                <a:effectLst/>
              </a:rPr>
              <a:t> </a:t>
            </a:r>
            <a:r>
              <a:rPr lang="pt-BR" b="0" i="1" dirty="0" err="1">
                <a:effectLst/>
              </a:rPr>
              <a:t>units</a:t>
            </a:r>
            <a:r>
              <a:rPr lang="pt-BR" b="0" i="1" dirty="0">
                <a:effectLst/>
              </a:rPr>
              <a:t> </a:t>
            </a:r>
            <a:r>
              <a:rPr lang="pt-BR" b="0" dirty="0">
                <a:effectLst/>
              </a:rPr>
              <a:t>(</a:t>
            </a:r>
            <a:r>
              <a:rPr lang="pt-BR" b="0" dirty="0" err="1">
                <a:effectLst/>
              </a:rPr>
              <a:t>NPUs</a:t>
            </a:r>
            <a:r>
              <a:rPr lang="pt-BR" b="0" dirty="0">
                <a:effectLst/>
              </a:rPr>
              <a:t>)</a:t>
            </a:r>
            <a:endParaRPr lang="pt-BR" dirty="0"/>
          </a:p>
        </p:txBody>
      </p:sp>
      <p:sp>
        <p:nvSpPr>
          <p:cNvPr id="3" name="Espaço Reservado para Conteúdo 2">
            <a:extLst>
              <a:ext uri="{FF2B5EF4-FFF2-40B4-BE49-F238E27FC236}">
                <a16:creationId xmlns:a16="http://schemas.microsoft.com/office/drawing/2014/main" id="{3948D4C9-3748-399D-A574-DA387C6487BF}"/>
              </a:ext>
            </a:extLst>
          </p:cNvPr>
          <p:cNvSpPr>
            <a:spLocks noGrp="1"/>
          </p:cNvSpPr>
          <p:nvPr>
            <p:ph idx="1"/>
          </p:nvPr>
        </p:nvSpPr>
        <p:spPr>
          <a:xfrm>
            <a:off x="5585551" y="1825624"/>
            <a:ext cx="6466901" cy="5032375"/>
          </a:xfrm>
        </p:spPr>
        <p:txBody>
          <a:bodyPr>
            <a:normAutofit fontScale="77500" lnSpcReduction="20000"/>
          </a:bodyPr>
          <a:lstStyle/>
          <a:p>
            <a:r>
              <a:rPr lang="en-US" b="0" i="0" dirty="0">
                <a:effectLst/>
              </a:rPr>
              <a:t>Executing </a:t>
            </a:r>
            <a:r>
              <a:rPr lang="en-US" b="0" i="0" u="none" strike="noStrike" dirty="0">
                <a:effectLst/>
              </a:rPr>
              <a:t>deep neural networks</a:t>
            </a:r>
            <a:r>
              <a:rPr lang="en-US" b="0" i="0" dirty="0">
                <a:effectLst/>
              </a:rPr>
              <a:t> such as </a:t>
            </a:r>
            <a:r>
              <a:rPr lang="en-US" b="0" i="0" u="none" strike="noStrike" dirty="0">
                <a:effectLst/>
              </a:rPr>
              <a:t>convolutional neural networks</a:t>
            </a:r>
            <a:r>
              <a:rPr lang="en-US" b="0" i="0" dirty="0">
                <a:effectLst/>
              </a:rPr>
              <a:t> means performing a very large amount of </a:t>
            </a:r>
            <a:r>
              <a:rPr lang="en-US" b="0" i="0" u="none" strike="noStrike" dirty="0">
                <a:effectLst/>
              </a:rPr>
              <a:t>multiply-accumulate operations</a:t>
            </a:r>
            <a:r>
              <a:rPr lang="en-US" b="0" i="0" dirty="0">
                <a:effectLst/>
              </a:rPr>
              <a:t>, typically in the billions and trillions of iterations. The large number of iterations comes from the fact that for each given input (e.g., image), a single convolution </a:t>
            </a:r>
            <a:r>
              <a:rPr lang="en-US" i="0" dirty="0">
                <a:effectLst/>
              </a:rPr>
              <a:t>comprises</a:t>
            </a:r>
            <a:r>
              <a:rPr lang="en-US" b="0" i="0" dirty="0">
                <a:effectLst/>
              </a:rPr>
              <a:t> of iterating over every channel, and then every pixel, and then performing a very large number of MAC operations. Many such convolutions are found in a single model and the model itself must be executed on each new input (e.g., every camera frame capture).</a:t>
            </a:r>
          </a:p>
          <a:p>
            <a:r>
              <a:rPr lang="en-US" b="0" i="0" dirty="0">
                <a:solidFill>
                  <a:srgbClr val="333333"/>
                </a:solidFill>
                <a:effectLst/>
              </a:rPr>
              <a:t>NPU is specially designed for IoT </a:t>
            </a:r>
            <a:r>
              <a:rPr lang="en-US" b="0" i="0" u="none" strike="noStrike" dirty="0">
                <a:solidFill>
                  <a:srgbClr val="4066B8"/>
                </a:solidFill>
                <a:effectLst/>
                <a:hlinkClick r:id="rId3"/>
              </a:rPr>
              <a:t>AI</a:t>
            </a:r>
            <a:r>
              <a:rPr lang="en-US" b="0" i="0" dirty="0">
                <a:solidFill>
                  <a:srgbClr val="333333"/>
                </a:solidFill>
                <a:effectLst/>
              </a:rPr>
              <a:t> to accelerate </a:t>
            </a:r>
            <a:r>
              <a:rPr lang="en-US" b="1" i="0" dirty="0">
                <a:solidFill>
                  <a:srgbClr val="333333"/>
                </a:solidFill>
                <a:effectLst/>
              </a:rPr>
              <a:t>neural network operations</a:t>
            </a:r>
            <a:r>
              <a:rPr lang="en-US" b="0" i="0" dirty="0">
                <a:solidFill>
                  <a:srgbClr val="333333"/>
                </a:solidFill>
                <a:effectLst/>
              </a:rPr>
              <a:t> and solve the problem of inefficiency of traditional chips in neural network operations. The NPU processor includes modules for multiplication and addition, activation functions, 2D data operations, decompression, etc.</a:t>
            </a:r>
            <a:endParaRPr lang="pt-BR" dirty="0"/>
          </a:p>
        </p:txBody>
      </p:sp>
      <p:pic>
        <p:nvPicPr>
          <p:cNvPr id="1026" name="Picture 2" descr="Multiply and accumulate unit (MAC) basic structure | Download Scientific  Diagram">
            <a:extLst>
              <a:ext uri="{FF2B5EF4-FFF2-40B4-BE49-F238E27FC236}">
                <a16:creationId xmlns:a16="http://schemas.microsoft.com/office/drawing/2014/main" id="{74327AE3-44A6-9E41-BB94-E1E87A354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85974"/>
            <a:ext cx="3990356"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76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503237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a:t>
            </a:r>
            <a:r>
              <a:rPr lang="pt-BR" b="1" i="1" dirty="0">
                <a:solidFill>
                  <a:srgbClr val="00B050"/>
                </a:solidFill>
                <a:effectLst/>
              </a:rPr>
              <a:t>operações paralelas de multiplicação-acumulação</a:t>
            </a:r>
            <a:r>
              <a:rPr lang="pt-BR" b="0" i="0" dirty="0">
                <a:effectLst/>
              </a:rPr>
              <a:t> (MAC) e suportam </a:t>
            </a:r>
            <a:r>
              <a:rPr lang="pt-BR" b="1" i="1" dirty="0">
                <a:solidFill>
                  <a:srgbClr val="00B050"/>
                </a:solidFill>
                <a:effectLst/>
              </a:rPr>
              <a:t>compactação e descompactação de pesos</a:t>
            </a:r>
            <a:r>
              <a:rPr lang="pt-BR" b="0" i="0" dirty="0">
                <a:effectLst/>
              </a:rPr>
              <a:t>, ajudando a </a:t>
            </a:r>
            <a:r>
              <a:rPr lang="pt-BR" b="1" i="1" dirty="0">
                <a:solidFill>
                  <a:srgbClr val="00B050"/>
                </a:solidFill>
                <a:effectLst/>
              </a:rPr>
              <a:t>minimizar o uso da memória</a:t>
            </a:r>
            <a:r>
              <a:rPr lang="pt-BR" b="0" i="0" dirty="0">
                <a:effectLst/>
              </a:rPr>
              <a:t>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5105276" y="3961661"/>
            <a:ext cx="2292901" cy="523220"/>
          </a:xfrm>
          <a:prstGeom prst="rect">
            <a:avLst/>
          </a:prstGeom>
          <a:noFill/>
        </p:spPr>
        <p:txBody>
          <a:bodyPr wrap="square" rtlCol="0">
            <a:spAutoFit/>
          </a:bodyPr>
          <a:lstStyle/>
          <a:p>
            <a:pPr algn="ctr"/>
            <a:r>
              <a:rPr lang="pt-BR" sz="1400" dirty="0" err="1"/>
              <a:t>ARM’s</a:t>
            </a:r>
            <a:r>
              <a:rPr lang="pt-BR" sz="1400" dirty="0"/>
              <a:t> Cortex-M55, Ethos-U55, U65 e N78</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
        <p:nvSpPr>
          <p:cNvPr id="6" name="Retângulo 5">
            <a:extLst>
              <a:ext uri="{FF2B5EF4-FFF2-40B4-BE49-F238E27FC236}">
                <a16:creationId xmlns:a16="http://schemas.microsoft.com/office/drawing/2014/main" id="{DA6EEF27-7B00-5AE4-1B0C-C951A3A14319}"/>
              </a:ext>
            </a:extLst>
          </p:cNvPr>
          <p:cNvSpPr/>
          <p:nvPr/>
        </p:nvSpPr>
        <p:spPr>
          <a:xfrm>
            <a:off x="252413" y="2650090"/>
            <a:ext cx="757237" cy="1102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BDC59EC-E77C-4C7E-5F83-C33C873679AB}"/>
              </a:ext>
            </a:extLst>
          </p:cNvPr>
          <p:cNvSpPr/>
          <p:nvPr/>
        </p:nvSpPr>
        <p:spPr>
          <a:xfrm>
            <a:off x="2757210" y="3233222"/>
            <a:ext cx="1024436" cy="662443"/>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6FC94720-965D-2089-0356-070158614742}"/>
              </a:ext>
            </a:extLst>
          </p:cNvPr>
          <p:cNvSpPr/>
          <p:nvPr/>
        </p:nvSpPr>
        <p:spPr>
          <a:xfrm>
            <a:off x="314451" y="4819650"/>
            <a:ext cx="1661058" cy="4832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EE542353-8DF1-DDDB-A32E-3F152B3EB593}"/>
              </a:ext>
            </a:extLst>
          </p:cNvPr>
          <p:cNvSpPr/>
          <p:nvPr/>
        </p:nvSpPr>
        <p:spPr>
          <a:xfrm>
            <a:off x="2980771" y="4618491"/>
            <a:ext cx="419653" cy="51548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649A512F-F294-9639-4D81-67F3FC5912C8}"/>
              </a:ext>
            </a:extLst>
          </p:cNvPr>
          <p:cNvSpPr/>
          <p:nvPr/>
        </p:nvSpPr>
        <p:spPr>
          <a:xfrm>
            <a:off x="4343400" y="4549238"/>
            <a:ext cx="593821" cy="11620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5A325389-6C0B-161E-51CB-2C02A39B6A5D}"/>
              </a:ext>
            </a:extLst>
          </p:cNvPr>
          <p:cNvSpPr/>
          <p:nvPr/>
        </p:nvSpPr>
        <p:spPr>
          <a:xfrm>
            <a:off x="5261444" y="5467349"/>
            <a:ext cx="943740" cy="4476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72AFE2C1-C0B3-1506-2363-53F750C13BDE}"/>
              </a:ext>
            </a:extLst>
          </p:cNvPr>
          <p:cNvSpPr/>
          <p:nvPr/>
        </p:nvSpPr>
        <p:spPr>
          <a:xfrm>
            <a:off x="1045656" y="3638607"/>
            <a:ext cx="402254" cy="20115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E3D58CC5-3D99-766B-D8DE-D2FB1EABE440}"/>
              </a:ext>
            </a:extLst>
          </p:cNvPr>
          <p:cNvSpPr/>
          <p:nvPr/>
        </p:nvSpPr>
        <p:spPr>
          <a:xfrm>
            <a:off x="198319" y="5344066"/>
            <a:ext cx="892294" cy="95203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8A6E9ED4-6330-FF05-F8D7-85B2B1EDB07A}"/>
              </a:ext>
            </a:extLst>
          </p:cNvPr>
          <p:cNvSpPr/>
          <p:nvPr/>
        </p:nvSpPr>
        <p:spPr>
          <a:xfrm>
            <a:off x="1090112" y="5345407"/>
            <a:ext cx="892294" cy="95203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83268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imagens.</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61610"/>
          </a:xfrm>
          <a:prstGeom prst="rect">
            <a:avLst/>
          </a:prstGeom>
          <a:noFill/>
        </p:spPr>
        <p:txBody>
          <a:bodyPr wrap="square">
            <a:spAutoFit/>
          </a:bodyPr>
          <a:lstStyle/>
          <a:p>
            <a:r>
              <a:rPr lang="pt-BR" sz="1100" dirty="0"/>
              <a:t>Fonte: 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97280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pic>
        <p:nvPicPr>
          <p:cNvPr id="4098" name="Picture 2" descr="7 AI tools mobile developers need to know | Packt Hub">
            <a:extLst>
              <a:ext uri="{FF2B5EF4-FFF2-40B4-BE49-F238E27FC236}">
                <a16:creationId xmlns:a16="http://schemas.microsoft.com/office/drawing/2014/main" id="{312190E5-90FC-6205-9B1E-71060A227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25" y="4623257"/>
            <a:ext cx="3556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481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104267C3-F52A-312F-73E5-13BACF618ED8}"/>
              </a:ext>
            </a:extLst>
          </p:cNvPr>
          <p:cNvGrpSpPr/>
          <p:nvPr/>
        </p:nvGrpSpPr>
        <p:grpSpPr>
          <a:xfrm>
            <a:off x="3075737" y="2124971"/>
            <a:ext cx="4323300" cy="4618069"/>
            <a:chOff x="3075737" y="2124971"/>
            <a:chExt cx="4323300" cy="4618069"/>
          </a:xfrm>
        </p:grpSpPr>
        <p:pic>
          <p:nvPicPr>
            <p:cNvPr id="5" name="Picture 2" descr="Google apresenta a Cloud TPU, segunda geração da Tensor Processing Unit -  IT Forum">
              <a:extLst>
                <a:ext uri="{FF2B5EF4-FFF2-40B4-BE49-F238E27FC236}">
                  <a16:creationId xmlns:a16="http://schemas.microsoft.com/office/drawing/2014/main" id="{99CB916A-9B17-5152-A851-6883F9D525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Baixo 5">
              <a:extLst>
                <a:ext uri="{FF2B5EF4-FFF2-40B4-BE49-F238E27FC236}">
                  <a16:creationId xmlns:a16="http://schemas.microsoft.com/office/drawing/2014/main" id="{64CD3C7C-35FF-EB41-0BBF-8EBB735FDCD9}"/>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9D8B995C-39A1-A1CE-017A-559E6D2C2D7C}"/>
                </a:ext>
              </a:extLst>
            </p:cNvPr>
            <p:cNvPicPr>
              <a:picLocks noChangeAspect="1"/>
            </p:cNvPicPr>
            <p:nvPr/>
          </p:nvPicPr>
          <p:blipFill rotWithShape="1">
            <a:blip r:embed="rId3"/>
            <a:srcRect l="7414" t="7138"/>
            <a:stretch/>
          </p:blipFill>
          <p:spPr>
            <a:xfrm>
              <a:off x="6428927" y="5874253"/>
              <a:ext cx="939643" cy="785799"/>
            </a:xfrm>
            <a:prstGeom prst="rect">
              <a:avLst/>
            </a:prstGeom>
          </p:spPr>
        </p:pic>
        <p:pic>
          <p:nvPicPr>
            <p:cNvPr id="8" name="Imagem 7">
              <a:extLst>
                <a:ext uri="{FF2B5EF4-FFF2-40B4-BE49-F238E27FC236}">
                  <a16:creationId xmlns:a16="http://schemas.microsoft.com/office/drawing/2014/main" id="{004B6A53-280A-3698-6E07-EBE49C0F36C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703" b="4769"/>
            <a:stretch/>
          </p:blipFill>
          <p:spPr>
            <a:xfrm>
              <a:off x="5986449" y="2173699"/>
              <a:ext cx="1352485" cy="817710"/>
            </a:xfrm>
            <a:prstGeom prst="rect">
              <a:avLst/>
            </a:prstGeom>
          </p:spPr>
        </p:pic>
        <p:sp>
          <p:nvSpPr>
            <p:cNvPr id="9" name="CaixaDeTexto 8">
              <a:extLst>
                <a:ext uri="{FF2B5EF4-FFF2-40B4-BE49-F238E27FC236}">
                  <a16:creationId xmlns:a16="http://schemas.microsoft.com/office/drawing/2014/main" id="{790A9542-7D48-55D4-3A87-70561EB46767}"/>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 name="CaixaDeTexto 9">
              <a:extLst>
                <a:ext uri="{FF2B5EF4-FFF2-40B4-BE49-F238E27FC236}">
                  <a16:creationId xmlns:a16="http://schemas.microsoft.com/office/drawing/2014/main" id="{DB4A3B4D-B9BB-C3B3-777F-4995DED191DE}"/>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1" name="Picture 2" descr="TensorFlow">
              <a:extLst>
                <a:ext uri="{FF2B5EF4-FFF2-40B4-BE49-F238E27FC236}">
                  <a16:creationId xmlns:a16="http://schemas.microsoft.com/office/drawing/2014/main" id="{EE44824F-45E2-A775-F813-E964B8BF5F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Baixo 11">
              <a:extLst>
                <a:ext uri="{FF2B5EF4-FFF2-40B4-BE49-F238E27FC236}">
                  <a16:creationId xmlns:a16="http://schemas.microsoft.com/office/drawing/2014/main" id="{3179D6C4-0353-1FB4-C9EA-6F416E972257}"/>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4" descr="Intel Processador Xeon Eight-Core E5-2660 2,2GHz 8.0GT/s 20MB LGA2011 sem  ventilador, varejo BX80621E52660 | Amazon.com.br">
              <a:extLst>
                <a:ext uri="{FF2B5EF4-FFF2-40B4-BE49-F238E27FC236}">
                  <a16:creationId xmlns:a16="http://schemas.microsoft.com/office/drawing/2014/main" id="{203A786F-D925-FD6F-AD8D-DC72B6D376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855FD0CE-30FA-FE5A-E946-20DCA04D425E}"/>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5" name="Retângulo 14">
              <a:extLst>
                <a:ext uri="{FF2B5EF4-FFF2-40B4-BE49-F238E27FC236}">
                  <a16:creationId xmlns:a16="http://schemas.microsoft.com/office/drawing/2014/main" id="{8880CFBA-35FC-FF39-8A8C-754504AB5A0F}"/>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6" name="Seta: para Baixo 15">
              <a:extLst>
                <a:ext uri="{FF2B5EF4-FFF2-40B4-BE49-F238E27FC236}">
                  <a16:creationId xmlns:a16="http://schemas.microsoft.com/office/drawing/2014/main" id="{2BD9E72E-61AF-CE36-C824-6CB66E07FC81}"/>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2" descr="TensorFlow">
              <a:extLst>
                <a:ext uri="{FF2B5EF4-FFF2-40B4-BE49-F238E27FC236}">
                  <a16:creationId xmlns:a16="http://schemas.microsoft.com/office/drawing/2014/main" id="{772949C4-892E-D2A1-1FC1-18F40331B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804B565D-6F47-3935-49A4-7BC932CD06EC}"/>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9" name="Retângulo 18">
              <a:extLst>
                <a:ext uri="{FF2B5EF4-FFF2-40B4-BE49-F238E27FC236}">
                  <a16:creationId xmlns:a16="http://schemas.microsoft.com/office/drawing/2014/main" id="{7D68B2EE-0036-18F1-D56A-E6E588A27C28}"/>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5371DA3D-861D-63B3-265A-BEEDB4ED2712}"/>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21" name="CaixaDeTexto 20">
              <a:extLst>
                <a:ext uri="{FF2B5EF4-FFF2-40B4-BE49-F238E27FC236}">
                  <a16:creationId xmlns:a16="http://schemas.microsoft.com/office/drawing/2014/main" id="{51267436-B4E9-6B52-A68F-19D28CDBB51C}"/>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22" name="Picture 2" descr="What's New in Deep Learning Research: Mobile Deep Learning with Google  MnasNet">
              <a:extLst>
                <a:ext uri="{FF2B5EF4-FFF2-40B4-BE49-F238E27FC236}">
                  <a16:creationId xmlns:a16="http://schemas.microsoft.com/office/drawing/2014/main" id="{91C2A815-1F46-9446-283C-656ADA9BA2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0DABC6FD-1EC4-8EF0-A7A6-9B3A680F29CD}"/>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3356269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B5F7913A-E995-20EE-406A-2A513932AE6A}"/>
              </a:ext>
            </a:extLst>
          </p:cNvPr>
          <p:cNvGraphicFramePr>
            <a:graphicFrameLocks noGrp="1"/>
          </p:cNvGraphicFramePr>
          <p:nvPr>
            <p:extLst>
              <p:ext uri="{D42A27DB-BD31-4B8C-83A1-F6EECF244321}">
                <p14:modId xmlns:p14="http://schemas.microsoft.com/office/powerpoint/2010/main" val="185938202"/>
              </p:ext>
            </p:extLst>
          </p:nvPr>
        </p:nvGraphicFramePr>
        <p:xfrm>
          <a:off x="1704171" y="384006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13" name="Tabela 13">
            <a:extLst>
              <a:ext uri="{FF2B5EF4-FFF2-40B4-BE49-F238E27FC236}">
                <a16:creationId xmlns:a16="http://schemas.microsoft.com/office/drawing/2014/main" id="{324FB93D-6DAA-FB81-359E-897C9C3D8BCC}"/>
              </a:ext>
            </a:extLst>
          </p:cNvPr>
          <p:cNvGraphicFramePr>
            <a:graphicFrameLocks noGrp="1"/>
          </p:cNvGraphicFramePr>
          <p:nvPr>
            <p:extLst>
              <p:ext uri="{D42A27DB-BD31-4B8C-83A1-F6EECF244321}">
                <p14:modId xmlns:p14="http://schemas.microsoft.com/office/powerpoint/2010/main" val="2684600192"/>
              </p:ext>
            </p:extLst>
          </p:nvPr>
        </p:nvGraphicFramePr>
        <p:xfrm>
          <a:off x="4872610" y="3826787"/>
          <a:ext cx="595630" cy="1483360"/>
        </p:xfrm>
        <a:graphic>
          <a:graphicData uri="http://schemas.openxmlformats.org/drawingml/2006/table">
            <a:tbl>
              <a:tblPr firstRow="1" bandRow="1">
                <a:tableStyleId>{5C22544A-7EE6-4342-B048-85BDC9FD1C3A}</a:tableStyleId>
              </a:tblPr>
              <a:tblGrid>
                <a:gridCol w="595630">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7875908"/>
                  </a:ext>
                </a:extLst>
              </a:tr>
            </a:tbl>
          </a:graphicData>
        </a:graphic>
      </p:graphicFrame>
      <p:sp>
        <p:nvSpPr>
          <p:cNvPr id="211" name="Seta: para a Direita 210">
            <a:extLst>
              <a:ext uri="{FF2B5EF4-FFF2-40B4-BE49-F238E27FC236}">
                <a16:creationId xmlns:a16="http://schemas.microsoft.com/office/drawing/2014/main" id="{DE7FE5AA-A2DF-1860-BC3F-C4D50033C01B}"/>
              </a:ext>
            </a:extLst>
          </p:cNvPr>
          <p:cNvSpPr/>
          <p:nvPr/>
        </p:nvSpPr>
        <p:spPr>
          <a:xfrm>
            <a:off x="4152164" y="4439988"/>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CaixaDeTexto 211">
            <a:extLst>
              <a:ext uri="{FF2B5EF4-FFF2-40B4-BE49-F238E27FC236}">
                <a16:creationId xmlns:a16="http://schemas.microsoft.com/office/drawing/2014/main" id="{D14CAB30-EA8F-6ABE-71A4-A46E105442E2}"/>
              </a:ext>
            </a:extLst>
          </p:cNvPr>
          <p:cNvSpPr txBox="1"/>
          <p:nvPr/>
        </p:nvSpPr>
        <p:spPr>
          <a:xfrm>
            <a:off x="4020017" y="4016518"/>
            <a:ext cx="852594" cy="461665"/>
          </a:xfrm>
          <a:prstGeom prst="rect">
            <a:avLst/>
          </a:prstGeom>
          <a:noFill/>
        </p:spPr>
        <p:txBody>
          <a:bodyPr wrap="square" rtlCol="0">
            <a:spAutoFit/>
          </a:bodyPr>
          <a:lstStyle/>
          <a:p>
            <a:pPr algn="ctr"/>
            <a:r>
              <a:rPr lang="pt-BR" sz="1200" dirty="0"/>
              <a:t>Encontrar centroides</a:t>
            </a:r>
          </a:p>
        </p:txBody>
      </p:sp>
      <p:graphicFrame>
        <p:nvGraphicFramePr>
          <p:cNvPr id="214" name="Tabela 12">
            <a:extLst>
              <a:ext uri="{FF2B5EF4-FFF2-40B4-BE49-F238E27FC236}">
                <a16:creationId xmlns:a16="http://schemas.microsoft.com/office/drawing/2014/main" id="{416DDB90-7760-AADC-C91F-11B243BA4DBA}"/>
              </a:ext>
            </a:extLst>
          </p:cNvPr>
          <p:cNvGraphicFramePr>
            <a:graphicFrameLocks noGrp="1"/>
          </p:cNvGraphicFramePr>
          <p:nvPr>
            <p:extLst>
              <p:ext uri="{D42A27DB-BD31-4B8C-83A1-F6EECF244321}">
                <p14:modId xmlns:p14="http://schemas.microsoft.com/office/powerpoint/2010/main" val="1619798560"/>
              </p:ext>
            </p:extLst>
          </p:nvPr>
        </p:nvGraphicFramePr>
        <p:xfrm>
          <a:off x="6522950" y="382101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215" name="Tabela 13">
            <a:extLst>
              <a:ext uri="{FF2B5EF4-FFF2-40B4-BE49-F238E27FC236}">
                <a16:creationId xmlns:a16="http://schemas.microsoft.com/office/drawing/2014/main" id="{7E53BC7A-955D-11DB-6CBF-1498AB7DF0B0}"/>
              </a:ext>
            </a:extLst>
          </p:cNvPr>
          <p:cNvGraphicFramePr>
            <a:graphicFrameLocks noGrp="1"/>
          </p:cNvGraphicFramePr>
          <p:nvPr>
            <p:extLst>
              <p:ext uri="{D42A27DB-BD31-4B8C-83A1-F6EECF244321}">
                <p14:modId xmlns:p14="http://schemas.microsoft.com/office/powerpoint/2010/main" val="1360730825"/>
              </p:ext>
            </p:extLst>
          </p:nvPr>
        </p:nvGraphicFramePr>
        <p:xfrm>
          <a:off x="5468240" y="3821273"/>
          <a:ext cx="313055" cy="1483360"/>
        </p:xfrm>
        <a:graphic>
          <a:graphicData uri="http://schemas.openxmlformats.org/drawingml/2006/table">
            <a:tbl>
              <a:tblPr firstRow="1" bandRow="1">
                <a:tableStyleId>{5C22544A-7EE6-4342-B048-85BDC9FD1C3A}</a:tableStyleId>
              </a:tblPr>
              <a:tblGrid>
                <a:gridCol w="313055">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7875908"/>
                  </a:ext>
                </a:extLst>
              </a:tr>
            </a:tbl>
          </a:graphicData>
        </a:graphic>
      </p:graphicFrame>
      <p:sp>
        <p:nvSpPr>
          <p:cNvPr id="216" name="Seta: para a Direita 215">
            <a:extLst>
              <a:ext uri="{FF2B5EF4-FFF2-40B4-BE49-F238E27FC236}">
                <a16:creationId xmlns:a16="http://schemas.microsoft.com/office/drawing/2014/main" id="{3720C254-01F8-96E0-BFB1-7626DBB8B1C6}"/>
              </a:ext>
            </a:extLst>
          </p:cNvPr>
          <p:cNvSpPr/>
          <p:nvPr/>
        </p:nvSpPr>
        <p:spPr>
          <a:xfrm>
            <a:off x="5790849" y="4434474"/>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CaixaDeTexto 216">
            <a:extLst>
              <a:ext uri="{FF2B5EF4-FFF2-40B4-BE49-F238E27FC236}">
                <a16:creationId xmlns:a16="http://schemas.microsoft.com/office/drawing/2014/main" id="{E425FC8E-DE67-897C-904F-437B33D85F5F}"/>
              </a:ext>
            </a:extLst>
          </p:cNvPr>
          <p:cNvSpPr txBox="1"/>
          <p:nvPr/>
        </p:nvSpPr>
        <p:spPr>
          <a:xfrm>
            <a:off x="5660186" y="4007525"/>
            <a:ext cx="852594" cy="461665"/>
          </a:xfrm>
          <a:prstGeom prst="rect">
            <a:avLst/>
          </a:prstGeom>
          <a:noFill/>
        </p:spPr>
        <p:txBody>
          <a:bodyPr wrap="square" rtlCol="0">
            <a:spAutoFit/>
          </a:bodyPr>
          <a:lstStyle/>
          <a:p>
            <a:pPr algn="ctr"/>
            <a:r>
              <a:rPr lang="pt-BR" sz="1200" dirty="0"/>
              <a:t>Atribuir índices</a:t>
            </a:r>
          </a:p>
        </p:txBody>
      </p:sp>
      <p:grpSp>
        <p:nvGrpSpPr>
          <p:cNvPr id="7" name="Agrupar 6">
            <a:extLst>
              <a:ext uri="{FF2B5EF4-FFF2-40B4-BE49-F238E27FC236}">
                <a16:creationId xmlns:a16="http://schemas.microsoft.com/office/drawing/2014/main" id="{5AAA1224-5A93-9ECB-2DF5-EBAA04C01073}"/>
              </a:ext>
            </a:extLst>
          </p:cNvPr>
          <p:cNvGrpSpPr/>
          <p:nvPr/>
        </p:nvGrpSpPr>
        <p:grpSpPr>
          <a:xfrm>
            <a:off x="1704171" y="785649"/>
            <a:ext cx="7144794" cy="3230869"/>
            <a:chOff x="1704171" y="785649"/>
            <a:chExt cx="7144794" cy="3230869"/>
          </a:xfrm>
        </p:grpSpPr>
        <p:sp>
          <p:nvSpPr>
            <p:cNvPr id="210" name="CaixaDeTexto 209">
              <a:extLst>
                <a:ext uri="{FF2B5EF4-FFF2-40B4-BE49-F238E27FC236}">
                  <a16:creationId xmlns:a16="http://schemas.microsoft.com/office/drawing/2014/main" id="{B6E29CCC-71A5-0430-50DE-5DA3C21A706A}"/>
                </a:ext>
              </a:extLst>
            </p:cNvPr>
            <p:cNvSpPr txBox="1"/>
            <p:nvPr/>
          </p:nvSpPr>
          <p:spPr>
            <a:xfrm>
              <a:off x="1704171" y="3363868"/>
              <a:ext cx="2324112"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213" name="CaixaDeTexto 212">
              <a:extLst>
                <a:ext uri="{FF2B5EF4-FFF2-40B4-BE49-F238E27FC236}">
                  <a16:creationId xmlns:a16="http://schemas.microsoft.com/office/drawing/2014/main" id="{C1FFCFCD-3AD5-CD0E-7403-D965A997E5DC}"/>
                </a:ext>
              </a:extLst>
            </p:cNvPr>
            <p:cNvSpPr txBox="1"/>
            <p:nvPr/>
          </p:nvSpPr>
          <p:spPr>
            <a:xfrm>
              <a:off x="4699520" y="3359349"/>
              <a:ext cx="970836" cy="461665"/>
            </a:xfrm>
            <a:prstGeom prst="rect">
              <a:avLst/>
            </a:prstGeom>
            <a:noFill/>
          </p:spPr>
          <p:txBody>
            <a:bodyPr wrap="square" rtlCol="0">
              <a:spAutoFit/>
            </a:bodyPr>
            <a:lstStyle/>
            <a:p>
              <a:pPr algn="ctr"/>
              <a:r>
                <a:rPr lang="pt-BR" sz="1200" dirty="0"/>
                <a:t>Centroides dos clusters</a:t>
              </a:r>
            </a:p>
          </p:txBody>
        </p:sp>
        <p:grpSp>
          <p:nvGrpSpPr>
            <p:cNvPr id="6" name="Agrupar 5">
              <a:extLst>
                <a:ext uri="{FF2B5EF4-FFF2-40B4-BE49-F238E27FC236}">
                  <a16:creationId xmlns:a16="http://schemas.microsoft.com/office/drawing/2014/main" id="{5464F5D1-9CA9-A3C1-E02B-E6261366D1A8}"/>
                </a:ext>
              </a:extLst>
            </p:cNvPr>
            <p:cNvGrpSpPr/>
            <p:nvPr/>
          </p:nvGrpSpPr>
          <p:grpSpPr>
            <a:xfrm>
              <a:off x="2483449" y="785649"/>
              <a:ext cx="6365516" cy="3230869"/>
              <a:chOff x="2483449" y="785649"/>
              <a:chExt cx="6365516" cy="3230869"/>
            </a:xfrm>
          </p:grpSpPr>
          <p:sp>
            <p:nvSpPr>
              <p:cNvPr id="218" name="CaixaDeTexto 217">
                <a:extLst>
                  <a:ext uri="{FF2B5EF4-FFF2-40B4-BE49-F238E27FC236}">
                    <a16:creationId xmlns:a16="http://schemas.microsoft.com/office/drawing/2014/main" id="{5BF37EFC-578D-DCC4-2637-36AE6A6E6839}"/>
                  </a:ext>
                </a:extLst>
              </p:cNvPr>
              <p:cNvSpPr txBox="1"/>
              <p:nvPr/>
            </p:nvSpPr>
            <p:spPr>
              <a:xfrm>
                <a:off x="6547344" y="3355192"/>
                <a:ext cx="2301621" cy="461665"/>
              </a:xfrm>
              <a:prstGeom prst="rect">
                <a:avLst/>
              </a:prstGeom>
              <a:noFill/>
            </p:spPr>
            <p:txBody>
              <a:bodyPr wrap="square" rtlCol="0">
                <a:spAutoFit/>
              </a:bodyPr>
              <a:lstStyle/>
              <a:p>
                <a:pPr algn="ctr"/>
                <a:r>
                  <a:rPr lang="pt-BR" sz="1200" dirty="0"/>
                  <a:t>Armazena apenas os índices e os centroides</a:t>
                </a:r>
              </a:p>
            </p:txBody>
          </p:sp>
          <p:grpSp>
            <p:nvGrpSpPr>
              <p:cNvPr id="5" name="Agrupar 4">
                <a:extLst>
                  <a:ext uri="{FF2B5EF4-FFF2-40B4-BE49-F238E27FC236}">
                    <a16:creationId xmlns:a16="http://schemas.microsoft.com/office/drawing/2014/main" id="{93CE1491-660F-A9BE-8305-E0E796A9356A}"/>
                  </a:ext>
                </a:extLst>
              </p:cNvPr>
              <p:cNvGrpSpPr/>
              <p:nvPr/>
            </p:nvGrpSpPr>
            <p:grpSpPr>
              <a:xfrm>
                <a:off x="2483449" y="785649"/>
                <a:ext cx="5402976" cy="3230869"/>
                <a:chOff x="2483449" y="785649"/>
                <a:chExt cx="5402976" cy="3230869"/>
              </a:xfrm>
            </p:grpSpPr>
            <p:sp>
              <p:nvSpPr>
                <p:cNvPr id="70" name="Elipse 69">
                  <a:extLst>
                    <a:ext uri="{FF2B5EF4-FFF2-40B4-BE49-F238E27FC236}">
                      <a16:creationId xmlns:a16="http://schemas.microsoft.com/office/drawing/2014/main" id="{7510E1A1-A557-6A94-9701-61E1AFBDC07D}"/>
                    </a:ext>
                  </a:extLst>
                </p:cNvPr>
                <p:cNvSpPr/>
                <p:nvPr/>
              </p:nvSpPr>
              <p:spPr>
                <a:xfrm>
                  <a:off x="5623576" y="1889138"/>
                  <a:ext cx="776619" cy="755636"/>
                </a:xfrm>
                <a:prstGeom prst="ellipse">
                  <a:avLst/>
                </a:prstGeom>
                <a:solidFill>
                  <a:srgbClr val="FFFF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a:extLst>
                    <a:ext uri="{FF2B5EF4-FFF2-40B4-BE49-F238E27FC236}">
                      <a16:creationId xmlns:a16="http://schemas.microsoft.com/office/drawing/2014/main" id="{54DB6C75-50F3-2A87-94BA-B1D5139D555B}"/>
                    </a:ext>
                  </a:extLst>
                </p:cNvPr>
                <p:cNvSpPr/>
                <p:nvPr/>
              </p:nvSpPr>
              <p:spPr>
                <a:xfrm>
                  <a:off x="6399706" y="2021141"/>
                  <a:ext cx="776619" cy="755636"/>
                </a:xfrm>
                <a:prstGeom prst="ellipse">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a:extLst>
                    <a:ext uri="{FF2B5EF4-FFF2-40B4-BE49-F238E27FC236}">
                      <a16:creationId xmlns:a16="http://schemas.microsoft.com/office/drawing/2014/main" id="{47E3E85B-EBD9-8019-9020-A4DAC9B590CC}"/>
                    </a:ext>
                  </a:extLst>
                </p:cNvPr>
                <p:cNvSpPr/>
                <p:nvPr/>
              </p:nvSpPr>
              <p:spPr>
                <a:xfrm>
                  <a:off x="6755563" y="1343614"/>
                  <a:ext cx="776619" cy="755636"/>
                </a:xfrm>
                <a:prstGeom prst="ellipse">
                  <a:avLst/>
                </a:prstGeom>
                <a:solidFill>
                  <a:srgbClr val="0070C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8020FBEF-4F7D-29A5-9942-490742CE04EB}"/>
                    </a:ext>
                  </a:extLst>
                </p:cNvPr>
                <p:cNvSpPr/>
                <p:nvPr/>
              </p:nvSpPr>
              <p:spPr>
                <a:xfrm>
                  <a:off x="5953824" y="1191214"/>
                  <a:ext cx="776619" cy="755636"/>
                </a:xfrm>
                <a:prstGeom prst="ellipse">
                  <a:avLst/>
                </a:prstGeom>
                <a:solidFill>
                  <a:srgbClr val="00B05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EB543E64-143B-A634-A3E3-BA41920E3A97}"/>
                    </a:ext>
                  </a:extLst>
                </p:cNvPr>
                <p:cNvSpPr/>
                <p:nvPr/>
              </p:nvSpPr>
              <p:spPr>
                <a:xfrm>
                  <a:off x="6254106"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0CD3173-1F8F-097D-83EE-21566E354D9A}"/>
                    </a:ext>
                  </a:extLst>
                </p:cNvPr>
                <p:cNvSpPr/>
                <p:nvPr/>
              </p:nvSpPr>
              <p:spPr>
                <a:xfrm>
                  <a:off x="6413930"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D32B4C5A-7548-3449-F5DB-EF53F8268D46}"/>
                    </a:ext>
                  </a:extLst>
                </p:cNvPr>
                <p:cNvSpPr/>
                <p:nvPr/>
              </p:nvSpPr>
              <p:spPr>
                <a:xfrm>
                  <a:off x="6092178"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67685D7E-3880-D92E-1D54-1BB92F88240E}"/>
                    </a:ext>
                  </a:extLst>
                </p:cNvPr>
                <p:cNvSpPr/>
                <p:nvPr/>
              </p:nvSpPr>
              <p:spPr>
                <a:xfrm>
                  <a:off x="6341930"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CFCC3A99-1C3A-92AB-63B9-00A7F606BA02}"/>
                    </a:ext>
                  </a:extLst>
                </p:cNvPr>
                <p:cNvSpPr/>
                <p:nvPr/>
              </p:nvSpPr>
              <p:spPr>
                <a:xfrm>
                  <a:off x="6094280"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a:extLst>
                    <a:ext uri="{FF2B5EF4-FFF2-40B4-BE49-F238E27FC236}">
                      <a16:creationId xmlns:a16="http://schemas.microsoft.com/office/drawing/2014/main" id="{9F43A976-44B8-FB13-407E-75A6CBB0E7A4}"/>
                    </a:ext>
                  </a:extLst>
                </p:cNvPr>
                <p:cNvSpPr/>
                <p:nvPr/>
              </p:nvSpPr>
              <p:spPr>
                <a:xfrm>
                  <a:off x="6202280"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B4FF3C2F-315A-6F86-9022-F99E6DB16963}"/>
                    </a:ext>
                  </a:extLst>
                </p:cNvPr>
                <p:cNvSpPr/>
                <p:nvPr/>
              </p:nvSpPr>
              <p:spPr>
                <a:xfrm>
                  <a:off x="6523484"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190FA6C1-AB2C-8A97-2726-A4C82BB7E2A7}"/>
                    </a:ext>
                  </a:extLst>
                </p:cNvPr>
                <p:cNvSpPr/>
                <p:nvPr/>
              </p:nvSpPr>
              <p:spPr>
                <a:xfrm>
                  <a:off x="6557287"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F108934E-8FD1-A4D0-AE77-E1DD45A133E9}"/>
                    </a:ext>
                  </a:extLst>
                </p:cNvPr>
                <p:cNvSpPr/>
                <p:nvPr/>
              </p:nvSpPr>
              <p:spPr>
                <a:xfrm>
                  <a:off x="6815558"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7124E4AA-29DB-A760-3389-FB86E760E7D6}"/>
                    </a:ext>
                  </a:extLst>
                </p:cNvPr>
                <p:cNvSpPr/>
                <p:nvPr/>
              </p:nvSpPr>
              <p:spPr>
                <a:xfrm>
                  <a:off x="6910213"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a:extLst>
                    <a:ext uri="{FF2B5EF4-FFF2-40B4-BE49-F238E27FC236}">
                      <a16:creationId xmlns:a16="http://schemas.microsoft.com/office/drawing/2014/main" id="{E9CE8BF0-82E7-A8A1-13A9-66687D21180D}"/>
                    </a:ext>
                  </a:extLst>
                </p:cNvPr>
                <p:cNvSpPr/>
                <p:nvPr/>
              </p:nvSpPr>
              <p:spPr>
                <a:xfrm>
                  <a:off x="6915387"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D816D873-0084-87D7-C991-D631338F285E}"/>
                    </a:ext>
                  </a:extLst>
                </p:cNvPr>
                <p:cNvSpPr/>
                <p:nvPr/>
              </p:nvSpPr>
              <p:spPr>
                <a:xfrm>
                  <a:off x="7118549"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79041484-356E-CB92-8A26-2FE09997F58A}"/>
                    </a:ext>
                  </a:extLst>
                </p:cNvPr>
                <p:cNvSpPr/>
                <p:nvPr/>
              </p:nvSpPr>
              <p:spPr>
                <a:xfrm>
                  <a:off x="7421075"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0ACDB330-4FE9-08A4-A3F8-1406EAF189E8}"/>
                    </a:ext>
                  </a:extLst>
                </p:cNvPr>
                <p:cNvSpPr/>
                <p:nvPr/>
              </p:nvSpPr>
              <p:spPr>
                <a:xfrm>
                  <a:off x="6961473"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98379BF2-D5B0-80DB-98E5-559DB32BFF87}"/>
                    </a:ext>
                  </a:extLst>
                </p:cNvPr>
                <p:cNvSpPr/>
                <p:nvPr/>
              </p:nvSpPr>
              <p:spPr>
                <a:xfrm>
                  <a:off x="7269031"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E4ED552A-61B4-7A1B-AC87-60EDEC17069E}"/>
                    </a:ext>
                  </a:extLst>
                </p:cNvPr>
                <p:cNvSpPr/>
                <p:nvPr/>
              </p:nvSpPr>
              <p:spPr>
                <a:xfrm>
                  <a:off x="7305031"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7622380A-802A-5737-BAAA-5AAE6C6A0892}"/>
                    </a:ext>
                  </a:extLst>
                </p:cNvPr>
                <p:cNvSpPr/>
                <p:nvPr/>
              </p:nvSpPr>
              <p:spPr>
                <a:xfrm>
                  <a:off x="7100898"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D63D830F-1DB9-F4D0-49B9-99CADB68F587}"/>
                    </a:ext>
                  </a:extLst>
                </p:cNvPr>
                <p:cNvSpPr/>
                <p:nvPr/>
              </p:nvSpPr>
              <p:spPr>
                <a:xfrm>
                  <a:off x="7222385"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Elipse 40">
                  <a:extLst>
                    <a:ext uri="{FF2B5EF4-FFF2-40B4-BE49-F238E27FC236}">
                      <a16:creationId xmlns:a16="http://schemas.microsoft.com/office/drawing/2014/main" id="{4CF1E921-EB79-1EEE-D5CB-BB91DE451382}"/>
                    </a:ext>
                  </a:extLst>
                </p:cNvPr>
                <p:cNvSpPr/>
                <p:nvPr/>
              </p:nvSpPr>
              <p:spPr>
                <a:xfrm>
                  <a:off x="6656929"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lipse 41">
                  <a:extLst>
                    <a:ext uri="{FF2B5EF4-FFF2-40B4-BE49-F238E27FC236}">
                      <a16:creationId xmlns:a16="http://schemas.microsoft.com/office/drawing/2014/main" id="{B8C5E349-2442-8300-4690-C8C1A9AA0E97}"/>
                    </a:ext>
                  </a:extLst>
                </p:cNvPr>
                <p:cNvSpPr/>
                <p:nvPr/>
              </p:nvSpPr>
              <p:spPr>
                <a:xfrm>
                  <a:off x="6728929"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Elipse 44">
                  <a:extLst>
                    <a:ext uri="{FF2B5EF4-FFF2-40B4-BE49-F238E27FC236}">
                      <a16:creationId xmlns:a16="http://schemas.microsoft.com/office/drawing/2014/main" id="{9B036476-89FE-E486-34B7-2E1722C9F5E0}"/>
                    </a:ext>
                  </a:extLst>
                </p:cNvPr>
                <p:cNvSpPr/>
                <p:nvPr/>
              </p:nvSpPr>
              <p:spPr>
                <a:xfrm>
                  <a:off x="6656929"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lipse 45">
                  <a:extLst>
                    <a:ext uri="{FF2B5EF4-FFF2-40B4-BE49-F238E27FC236}">
                      <a16:creationId xmlns:a16="http://schemas.microsoft.com/office/drawing/2014/main" id="{CDB17E56-D4F3-FED6-1BF6-350DAE6B2CA9}"/>
                    </a:ext>
                  </a:extLst>
                </p:cNvPr>
                <p:cNvSpPr/>
                <p:nvPr/>
              </p:nvSpPr>
              <p:spPr>
                <a:xfrm>
                  <a:off x="6524865"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A1E0FC99-342A-45F9-30AB-B8F349A1EDCD}"/>
                    </a:ext>
                  </a:extLst>
                </p:cNvPr>
                <p:cNvSpPr/>
                <p:nvPr/>
              </p:nvSpPr>
              <p:spPr>
                <a:xfrm>
                  <a:off x="6944822"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6BC8A2BF-CDAB-E786-C382-F66F6A89CC92}"/>
                    </a:ext>
                  </a:extLst>
                </p:cNvPr>
                <p:cNvSpPr/>
                <p:nvPr/>
              </p:nvSpPr>
              <p:spPr>
                <a:xfrm>
                  <a:off x="6788016"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C7D4EF27-F4A4-7BE5-F4EC-F297A4197464}"/>
                    </a:ext>
                  </a:extLst>
                </p:cNvPr>
                <p:cNvSpPr/>
                <p:nvPr/>
              </p:nvSpPr>
              <p:spPr>
                <a:xfrm>
                  <a:off x="6552402" y="21403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A659461E-C77D-555A-4832-73F6701A7EB3}"/>
                    </a:ext>
                  </a:extLst>
                </p:cNvPr>
                <p:cNvSpPr/>
                <p:nvPr/>
              </p:nvSpPr>
              <p:spPr>
                <a:xfrm>
                  <a:off x="6992663"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9B39DB67-517A-D87D-2E7E-B8553E457316}"/>
                    </a:ext>
                  </a:extLst>
                </p:cNvPr>
                <p:cNvSpPr/>
                <p:nvPr/>
              </p:nvSpPr>
              <p:spPr>
                <a:xfrm>
                  <a:off x="6058280"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E063A476-C32D-BABA-188A-ECE6DCFC100C}"/>
                    </a:ext>
                  </a:extLst>
                </p:cNvPr>
                <p:cNvSpPr/>
                <p:nvPr/>
              </p:nvSpPr>
              <p:spPr>
                <a:xfrm>
                  <a:off x="6177012"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Elipse 52">
                  <a:extLst>
                    <a:ext uri="{FF2B5EF4-FFF2-40B4-BE49-F238E27FC236}">
                      <a16:creationId xmlns:a16="http://schemas.microsoft.com/office/drawing/2014/main" id="{F39C2795-BE0F-50E6-3F96-7421E3FBBB02}"/>
                    </a:ext>
                  </a:extLst>
                </p:cNvPr>
                <p:cNvSpPr/>
                <p:nvPr/>
              </p:nvSpPr>
              <p:spPr>
                <a:xfrm>
                  <a:off x="6191621"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D4385540-CD55-96BA-D928-7BDE6AF86FAB}"/>
                    </a:ext>
                  </a:extLst>
                </p:cNvPr>
                <p:cNvSpPr/>
                <p:nvPr/>
              </p:nvSpPr>
              <p:spPr>
                <a:xfrm>
                  <a:off x="6084679"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58098440-46B0-E25C-CBB5-FB879EF4E8A3}"/>
                    </a:ext>
                  </a:extLst>
                </p:cNvPr>
                <p:cNvSpPr/>
                <p:nvPr/>
              </p:nvSpPr>
              <p:spPr>
                <a:xfrm>
                  <a:off x="5970174"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35739005-6A43-BDD6-86CC-3062267494E9}"/>
                    </a:ext>
                  </a:extLst>
                </p:cNvPr>
                <p:cNvSpPr/>
                <p:nvPr/>
              </p:nvSpPr>
              <p:spPr>
                <a:xfrm>
                  <a:off x="6137163"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B592D86D-9298-5245-A1A0-42B2AD42A623}"/>
                    </a:ext>
                  </a:extLst>
                </p:cNvPr>
                <p:cNvSpPr/>
                <p:nvPr/>
              </p:nvSpPr>
              <p:spPr>
                <a:xfrm>
                  <a:off x="6220764"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Elipse 57">
                  <a:extLst>
                    <a:ext uri="{FF2B5EF4-FFF2-40B4-BE49-F238E27FC236}">
                      <a16:creationId xmlns:a16="http://schemas.microsoft.com/office/drawing/2014/main" id="{B8DA1F76-AA72-598B-553B-0C2FA9BFFD09}"/>
                    </a:ext>
                  </a:extLst>
                </p:cNvPr>
                <p:cNvSpPr/>
                <p:nvPr/>
              </p:nvSpPr>
              <p:spPr>
                <a:xfrm>
                  <a:off x="6283954"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Elipse 58">
                  <a:extLst>
                    <a:ext uri="{FF2B5EF4-FFF2-40B4-BE49-F238E27FC236}">
                      <a16:creationId xmlns:a16="http://schemas.microsoft.com/office/drawing/2014/main" id="{D4802865-EC11-90D4-4EB1-723947AF4B75}"/>
                    </a:ext>
                  </a:extLst>
                </p:cNvPr>
                <p:cNvSpPr/>
                <p:nvPr/>
              </p:nvSpPr>
              <p:spPr>
                <a:xfrm>
                  <a:off x="6012679"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1846B285-E864-59CD-7FA0-B458D89ABFF8}"/>
                    </a:ext>
                  </a:extLst>
                </p:cNvPr>
                <p:cNvSpPr/>
                <p:nvPr/>
              </p:nvSpPr>
              <p:spPr>
                <a:xfrm>
                  <a:off x="6293579"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Elipse 63">
                  <a:extLst>
                    <a:ext uri="{FF2B5EF4-FFF2-40B4-BE49-F238E27FC236}">
                      <a16:creationId xmlns:a16="http://schemas.microsoft.com/office/drawing/2014/main" id="{B6172793-6961-33FE-6AF5-F4315C76171B}"/>
                    </a:ext>
                  </a:extLst>
                </p:cNvPr>
                <p:cNvSpPr/>
                <p:nvPr/>
              </p:nvSpPr>
              <p:spPr>
                <a:xfrm>
                  <a:off x="6166280"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Elipse 64">
                  <a:extLst>
                    <a:ext uri="{FF2B5EF4-FFF2-40B4-BE49-F238E27FC236}">
                      <a16:creationId xmlns:a16="http://schemas.microsoft.com/office/drawing/2014/main" id="{43A33210-CB19-EBC4-1E7A-1FA4D0141975}"/>
                    </a:ext>
                  </a:extLst>
                </p:cNvPr>
                <p:cNvSpPr/>
                <p:nvPr/>
              </p:nvSpPr>
              <p:spPr>
                <a:xfrm>
                  <a:off x="7107872"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lipse 65">
                  <a:extLst>
                    <a:ext uri="{FF2B5EF4-FFF2-40B4-BE49-F238E27FC236}">
                      <a16:creationId xmlns:a16="http://schemas.microsoft.com/office/drawing/2014/main" id="{3F7ED822-487A-A225-F755-3C7A708F4AFF}"/>
                    </a:ext>
                  </a:extLst>
                </p:cNvPr>
                <p:cNvSpPr/>
                <p:nvPr/>
              </p:nvSpPr>
              <p:spPr>
                <a:xfrm>
                  <a:off x="7029270"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a:extLst>
                    <a:ext uri="{FF2B5EF4-FFF2-40B4-BE49-F238E27FC236}">
                      <a16:creationId xmlns:a16="http://schemas.microsoft.com/office/drawing/2014/main" id="{B7AA84A0-278B-694C-48D9-6ECF3CB7044D}"/>
                    </a:ext>
                  </a:extLst>
                </p:cNvPr>
                <p:cNvSpPr/>
                <p:nvPr/>
              </p:nvSpPr>
              <p:spPr>
                <a:xfrm>
                  <a:off x="7341779"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lipse 67">
                  <a:extLst>
                    <a:ext uri="{FF2B5EF4-FFF2-40B4-BE49-F238E27FC236}">
                      <a16:creationId xmlns:a16="http://schemas.microsoft.com/office/drawing/2014/main" id="{01AB0318-41A2-46C7-8F6E-C92727DDCBAB}"/>
                    </a:ext>
                  </a:extLst>
                </p:cNvPr>
                <p:cNvSpPr/>
                <p:nvPr/>
              </p:nvSpPr>
              <p:spPr>
                <a:xfrm>
                  <a:off x="6728929"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Elipse 68">
                  <a:extLst>
                    <a:ext uri="{FF2B5EF4-FFF2-40B4-BE49-F238E27FC236}">
                      <a16:creationId xmlns:a16="http://schemas.microsoft.com/office/drawing/2014/main" id="{A0AA41A1-FC9C-4C8E-5E6C-6AE070D9CBFE}"/>
                    </a:ext>
                  </a:extLst>
                </p:cNvPr>
                <p:cNvSpPr/>
                <p:nvPr/>
              </p:nvSpPr>
              <p:spPr>
                <a:xfrm>
                  <a:off x="6956663"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Elipse 70">
                  <a:extLst>
                    <a:ext uri="{FF2B5EF4-FFF2-40B4-BE49-F238E27FC236}">
                      <a16:creationId xmlns:a16="http://schemas.microsoft.com/office/drawing/2014/main" id="{2D1A6A3A-85C9-F8F3-73E3-E5AB4D7716C3}"/>
                    </a:ext>
                  </a:extLst>
                </p:cNvPr>
                <p:cNvSpPr/>
                <p:nvPr/>
              </p:nvSpPr>
              <p:spPr>
                <a:xfrm>
                  <a:off x="5956644"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Elipse 71">
                  <a:extLst>
                    <a:ext uri="{FF2B5EF4-FFF2-40B4-BE49-F238E27FC236}">
                      <a16:creationId xmlns:a16="http://schemas.microsoft.com/office/drawing/2014/main" id="{E1C3F6BC-0FD3-69BB-E1A7-D618A6D70310}"/>
                    </a:ext>
                  </a:extLst>
                </p:cNvPr>
                <p:cNvSpPr/>
                <p:nvPr/>
              </p:nvSpPr>
              <p:spPr>
                <a:xfrm>
                  <a:off x="6060350"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Elipse 72">
                  <a:extLst>
                    <a:ext uri="{FF2B5EF4-FFF2-40B4-BE49-F238E27FC236}">
                      <a16:creationId xmlns:a16="http://schemas.microsoft.com/office/drawing/2014/main" id="{E8D2E788-31F1-A065-38DE-BA626CD9FE1B}"/>
                    </a:ext>
                  </a:extLst>
                </p:cNvPr>
                <p:cNvSpPr/>
                <p:nvPr/>
              </p:nvSpPr>
              <p:spPr>
                <a:xfrm>
                  <a:off x="6086491"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Elipse 73">
                  <a:extLst>
                    <a:ext uri="{FF2B5EF4-FFF2-40B4-BE49-F238E27FC236}">
                      <a16:creationId xmlns:a16="http://schemas.microsoft.com/office/drawing/2014/main" id="{F6475B11-2FAB-C806-5FF7-21893ABB0853}"/>
                    </a:ext>
                  </a:extLst>
                </p:cNvPr>
                <p:cNvSpPr/>
                <p:nvPr/>
              </p:nvSpPr>
              <p:spPr>
                <a:xfrm>
                  <a:off x="6127329"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Elipse 74">
                  <a:extLst>
                    <a:ext uri="{FF2B5EF4-FFF2-40B4-BE49-F238E27FC236}">
                      <a16:creationId xmlns:a16="http://schemas.microsoft.com/office/drawing/2014/main" id="{4E2FA00A-90D6-94D0-C197-A154D33324AE}"/>
                    </a:ext>
                  </a:extLst>
                </p:cNvPr>
                <p:cNvSpPr/>
                <p:nvPr/>
              </p:nvSpPr>
              <p:spPr>
                <a:xfrm>
                  <a:off x="5720139"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a:extLst>
                    <a:ext uri="{FF2B5EF4-FFF2-40B4-BE49-F238E27FC236}">
                      <a16:creationId xmlns:a16="http://schemas.microsoft.com/office/drawing/2014/main" id="{2103BCEB-F5F5-AA8E-D062-D4B57F6F6C79}"/>
                    </a:ext>
                  </a:extLst>
                </p:cNvPr>
                <p:cNvSpPr/>
                <p:nvPr/>
              </p:nvSpPr>
              <p:spPr>
                <a:xfrm>
                  <a:off x="5859983"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Elipse 76">
                  <a:extLst>
                    <a:ext uri="{FF2B5EF4-FFF2-40B4-BE49-F238E27FC236}">
                      <a16:creationId xmlns:a16="http://schemas.microsoft.com/office/drawing/2014/main" id="{7F66D353-0FE4-074D-9F64-404AE49CD319}"/>
                    </a:ext>
                  </a:extLst>
                </p:cNvPr>
                <p:cNvSpPr/>
                <p:nvPr/>
              </p:nvSpPr>
              <p:spPr>
                <a:xfrm>
                  <a:off x="5841652"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42DB0E01-6987-81B0-7A29-01EF1CCB54B6}"/>
                    </a:ext>
                  </a:extLst>
                </p:cNvPr>
                <p:cNvSpPr/>
                <p:nvPr/>
              </p:nvSpPr>
              <p:spPr>
                <a:xfrm>
                  <a:off x="5701111"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2B171BCD-E0B5-5870-03A2-7A52B4F03361}"/>
                    </a:ext>
                  </a:extLst>
                </p:cNvPr>
                <p:cNvSpPr/>
                <p:nvPr/>
              </p:nvSpPr>
              <p:spPr>
                <a:xfrm>
                  <a:off x="5846176"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Elipse 79">
                  <a:extLst>
                    <a:ext uri="{FF2B5EF4-FFF2-40B4-BE49-F238E27FC236}">
                      <a16:creationId xmlns:a16="http://schemas.microsoft.com/office/drawing/2014/main" id="{6A4B15AB-AE36-96D7-BA16-0BDEE77B51E5}"/>
                    </a:ext>
                  </a:extLst>
                </p:cNvPr>
                <p:cNvSpPr/>
                <p:nvPr/>
              </p:nvSpPr>
              <p:spPr>
                <a:xfrm>
                  <a:off x="5813804"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Elipse 80">
                  <a:extLst>
                    <a:ext uri="{FF2B5EF4-FFF2-40B4-BE49-F238E27FC236}">
                      <a16:creationId xmlns:a16="http://schemas.microsoft.com/office/drawing/2014/main" id="{95F07F78-AD43-5D44-2DDB-5DCA12BFD0CB}"/>
                    </a:ext>
                  </a:extLst>
                </p:cNvPr>
                <p:cNvSpPr/>
                <p:nvPr/>
              </p:nvSpPr>
              <p:spPr>
                <a:xfrm>
                  <a:off x="5934643"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06191D7B-FF07-6CC5-372E-90AAC1D41809}"/>
                    </a:ext>
                  </a:extLst>
                </p:cNvPr>
                <p:cNvSpPr/>
                <p:nvPr/>
              </p:nvSpPr>
              <p:spPr>
                <a:xfrm>
                  <a:off x="5463677"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Elipse 86">
                  <a:extLst>
                    <a:ext uri="{FF2B5EF4-FFF2-40B4-BE49-F238E27FC236}">
                      <a16:creationId xmlns:a16="http://schemas.microsoft.com/office/drawing/2014/main" id="{41383EE7-75AB-7B95-3EA2-7E75316AB9AF}"/>
                    </a:ext>
                  </a:extLst>
                </p:cNvPr>
                <p:cNvSpPr/>
                <p:nvPr/>
              </p:nvSpPr>
              <p:spPr>
                <a:xfrm>
                  <a:off x="3273879"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Elipse 87">
                  <a:extLst>
                    <a:ext uri="{FF2B5EF4-FFF2-40B4-BE49-F238E27FC236}">
                      <a16:creationId xmlns:a16="http://schemas.microsoft.com/office/drawing/2014/main" id="{6CDB2247-F9C6-E70D-0390-992E50FF3878}"/>
                    </a:ext>
                  </a:extLst>
                </p:cNvPr>
                <p:cNvSpPr/>
                <p:nvPr/>
              </p:nvSpPr>
              <p:spPr>
                <a:xfrm>
                  <a:off x="3433703"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69C0EEFA-A89C-547D-6256-0F74717D8342}"/>
                    </a:ext>
                  </a:extLst>
                </p:cNvPr>
                <p:cNvSpPr/>
                <p:nvPr/>
              </p:nvSpPr>
              <p:spPr>
                <a:xfrm>
                  <a:off x="3111951"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Elipse 89">
                  <a:extLst>
                    <a:ext uri="{FF2B5EF4-FFF2-40B4-BE49-F238E27FC236}">
                      <a16:creationId xmlns:a16="http://schemas.microsoft.com/office/drawing/2014/main" id="{43AF68DE-0A2B-3560-80B9-5E8E7F35B515}"/>
                    </a:ext>
                  </a:extLst>
                </p:cNvPr>
                <p:cNvSpPr/>
                <p:nvPr/>
              </p:nvSpPr>
              <p:spPr>
                <a:xfrm>
                  <a:off x="3361703"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Elipse 90">
                  <a:extLst>
                    <a:ext uri="{FF2B5EF4-FFF2-40B4-BE49-F238E27FC236}">
                      <a16:creationId xmlns:a16="http://schemas.microsoft.com/office/drawing/2014/main" id="{5C94353C-CF60-FD08-7248-ADBBC5E1B557}"/>
                    </a:ext>
                  </a:extLst>
                </p:cNvPr>
                <p:cNvSpPr/>
                <p:nvPr/>
              </p:nvSpPr>
              <p:spPr>
                <a:xfrm>
                  <a:off x="3114053"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a:extLst>
                    <a:ext uri="{FF2B5EF4-FFF2-40B4-BE49-F238E27FC236}">
                      <a16:creationId xmlns:a16="http://schemas.microsoft.com/office/drawing/2014/main" id="{E382AB24-096A-E629-C5C6-2B57B01F5C4B}"/>
                    </a:ext>
                  </a:extLst>
                </p:cNvPr>
                <p:cNvSpPr/>
                <p:nvPr/>
              </p:nvSpPr>
              <p:spPr>
                <a:xfrm>
                  <a:off x="3222053"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7186D72A-A9AA-AEB2-43C9-8E701F389C11}"/>
                    </a:ext>
                  </a:extLst>
                </p:cNvPr>
                <p:cNvSpPr/>
                <p:nvPr/>
              </p:nvSpPr>
              <p:spPr>
                <a:xfrm>
                  <a:off x="3543257"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DE3964DC-FC3D-6DBE-1331-330EEEA9BE1F}"/>
                    </a:ext>
                  </a:extLst>
                </p:cNvPr>
                <p:cNvSpPr/>
                <p:nvPr/>
              </p:nvSpPr>
              <p:spPr>
                <a:xfrm>
                  <a:off x="3577060"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Elipse 94">
                  <a:extLst>
                    <a:ext uri="{FF2B5EF4-FFF2-40B4-BE49-F238E27FC236}">
                      <a16:creationId xmlns:a16="http://schemas.microsoft.com/office/drawing/2014/main" id="{319A7459-15B4-B233-D1EA-49272742B445}"/>
                    </a:ext>
                  </a:extLst>
                </p:cNvPr>
                <p:cNvSpPr/>
                <p:nvPr/>
              </p:nvSpPr>
              <p:spPr>
                <a:xfrm>
                  <a:off x="3835331"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Elipse 95">
                  <a:extLst>
                    <a:ext uri="{FF2B5EF4-FFF2-40B4-BE49-F238E27FC236}">
                      <a16:creationId xmlns:a16="http://schemas.microsoft.com/office/drawing/2014/main" id="{B78B8023-EAAB-2C5A-15FE-FAF52815BD57}"/>
                    </a:ext>
                  </a:extLst>
                </p:cNvPr>
                <p:cNvSpPr/>
                <p:nvPr/>
              </p:nvSpPr>
              <p:spPr>
                <a:xfrm>
                  <a:off x="3929986"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Elipse 96">
                  <a:extLst>
                    <a:ext uri="{FF2B5EF4-FFF2-40B4-BE49-F238E27FC236}">
                      <a16:creationId xmlns:a16="http://schemas.microsoft.com/office/drawing/2014/main" id="{6E632193-3F85-371D-5443-D0804D0ADB7A}"/>
                    </a:ext>
                  </a:extLst>
                </p:cNvPr>
                <p:cNvSpPr/>
                <p:nvPr/>
              </p:nvSpPr>
              <p:spPr>
                <a:xfrm>
                  <a:off x="3935160"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Elipse 97">
                  <a:extLst>
                    <a:ext uri="{FF2B5EF4-FFF2-40B4-BE49-F238E27FC236}">
                      <a16:creationId xmlns:a16="http://schemas.microsoft.com/office/drawing/2014/main" id="{78A1B642-C0C0-E10D-0814-2597F92453FD}"/>
                    </a:ext>
                  </a:extLst>
                </p:cNvPr>
                <p:cNvSpPr/>
                <p:nvPr/>
              </p:nvSpPr>
              <p:spPr>
                <a:xfrm>
                  <a:off x="4138322"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Elipse 98">
                  <a:extLst>
                    <a:ext uri="{FF2B5EF4-FFF2-40B4-BE49-F238E27FC236}">
                      <a16:creationId xmlns:a16="http://schemas.microsoft.com/office/drawing/2014/main" id="{59464C3C-353A-C2F4-A669-2EEEE19E5DFC}"/>
                    </a:ext>
                  </a:extLst>
                </p:cNvPr>
                <p:cNvSpPr/>
                <p:nvPr/>
              </p:nvSpPr>
              <p:spPr>
                <a:xfrm>
                  <a:off x="4440848"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Elipse 99">
                  <a:extLst>
                    <a:ext uri="{FF2B5EF4-FFF2-40B4-BE49-F238E27FC236}">
                      <a16:creationId xmlns:a16="http://schemas.microsoft.com/office/drawing/2014/main" id="{FCDDC4EA-686B-478A-81AD-5AD9C644AA50}"/>
                    </a:ext>
                  </a:extLst>
                </p:cNvPr>
                <p:cNvSpPr/>
                <p:nvPr/>
              </p:nvSpPr>
              <p:spPr>
                <a:xfrm>
                  <a:off x="3981246"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Elipse 100">
                  <a:extLst>
                    <a:ext uri="{FF2B5EF4-FFF2-40B4-BE49-F238E27FC236}">
                      <a16:creationId xmlns:a16="http://schemas.microsoft.com/office/drawing/2014/main" id="{D8E6EEBD-990F-DBB8-764A-5DD32BBF360B}"/>
                    </a:ext>
                  </a:extLst>
                </p:cNvPr>
                <p:cNvSpPr/>
                <p:nvPr/>
              </p:nvSpPr>
              <p:spPr>
                <a:xfrm>
                  <a:off x="4288804"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Elipse 101">
                  <a:extLst>
                    <a:ext uri="{FF2B5EF4-FFF2-40B4-BE49-F238E27FC236}">
                      <a16:creationId xmlns:a16="http://schemas.microsoft.com/office/drawing/2014/main" id="{7661DCF4-AF1C-DC70-0B7F-AC63E513DE23}"/>
                    </a:ext>
                  </a:extLst>
                </p:cNvPr>
                <p:cNvSpPr/>
                <p:nvPr/>
              </p:nvSpPr>
              <p:spPr>
                <a:xfrm>
                  <a:off x="4324804"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Elipse 102">
                  <a:extLst>
                    <a:ext uri="{FF2B5EF4-FFF2-40B4-BE49-F238E27FC236}">
                      <a16:creationId xmlns:a16="http://schemas.microsoft.com/office/drawing/2014/main" id="{D73C739E-1161-FCD8-7F92-E6E8A6EABDAD}"/>
                    </a:ext>
                  </a:extLst>
                </p:cNvPr>
                <p:cNvSpPr/>
                <p:nvPr/>
              </p:nvSpPr>
              <p:spPr>
                <a:xfrm>
                  <a:off x="4120671"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Elipse 103">
                  <a:extLst>
                    <a:ext uri="{FF2B5EF4-FFF2-40B4-BE49-F238E27FC236}">
                      <a16:creationId xmlns:a16="http://schemas.microsoft.com/office/drawing/2014/main" id="{ED94D09A-C8C5-5345-7D04-E78568D61A7F}"/>
                    </a:ext>
                  </a:extLst>
                </p:cNvPr>
                <p:cNvSpPr/>
                <p:nvPr/>
              </p:nvSpPr>
              <p:spPr>
                <a:xfrm>
                  <a:off x="4242158"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Elipse 104">
                  <a:extLst>
                    <a:ext uri="{FF2B5EF4-FFF2-40B4-BE49-F238E27FC236}">
                      <a16:creationId xmlns:a16="http://schemas.microsoft.com/office/drawing/2014/main" id="{95275B06-196F-3727-18EF-9CBF365D862F}"/>
                    </a:ext>
                  </a:extLst>
                </p:cNvPr>
                <p:cNvSpPr/>
                <p:nvPr/>
              </p:nvSpPr>
              <p:spPr>
                <a:xfrm>
                  <a:off x="3676702"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Elipse 105">
                  <a:extLst>
                    <a:ext uri="{FF2B5EF4-FFF2-40B4-BE49-F238E27FC236}">
                      <a16:creationId xmlns:a16="http://schemas.microsoft.com/office/drawing/2014/main" id="{BA7EBFDC-5F96-CE77-0E04-7F13DD8DE054}"/>
                    </a:ext>
                  </a:extLst>
                </p:cNvPr>
                <p:cNvSpPr/>
                <p:nvPr/>
              </p:nvSpPr>
              <p:spPr>
                <a:xfrm>
                  <a:off x="3748702"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a:extLst>
                    <a:ext uri="{FF2B5EF4-FFF2-40B4-BE49-F238E27FC236}">
                      <a16:creationId xmlns:a16="http://schemas.microsoft.com/office/drawing/2014/main" id="{5188FA64-ED52-1CD2-F268-0FD5639C6796}"/>
                    </a:ext>
                  </a:extLst>
                </p:cNvPr>
                <p:cNvSpPr/>
                <p:nvPr/>
              </p:nvSpPr>
              <p:spPr>
                <a:xfrm>
                  <a:off x="3676702"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Elipse 107">
                  <a:extLst>
                    <a:ext uri="{FF2B5EF4-FFF2-40B4-BE49-F238E27FC236}">
                      <a16:creationId xmlns:a16="http://schemas.microsoft.com/office/drawing/2014/main" id="{EBD8F2F3-B68D-8693-BFBF-F12C3870EBEB}"/>
                    </a:ext>
                  </a:extLst>
                </p:cNvPr>
                <p:cNvSpPr/>
                <p:nvPr/>
              </p:nvSpPr>
              <p:spPr>
                <a:xfrm>
                  <a:off x="3544638"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Elipse 108">
                  <a:extLst>
                    <a:ext uri="{FF2B5EF4-FFF2-40B4-BE49-F238E27FC236}">
                      <a16:creationId xmlns:a16="http://schemas.microsoft.com/office/drawing/2014/main" id="{8189EC20-F4BF-5F0E-DD97-03302E3EE6E4}"/>
                    </a:ext>
                  </a:extLst>
                </p:cNvPr>
                <p:cNvSpPr/>
                <p:nvPr/>
              </p:nvSpPr>
              <p:spPr>
                <a:xfrm>
                  <a:off x="3964595"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Elipse 109">
                  <a:extLst>
                    <a:ext uri="{FF2B5EF4-FFF2-40B4-BE49-F238E27FC236}">
                      <a16:creationId xmlns:a16="http://schemas.microsoft.com/office/drawing/2014/main" id="{9B56DD06-3DE4-1B51-663A-F4FDCD29D263}"/>
                    </a:ext>
                  </a:extLst>
                </p:cNvPr>
                <p:cNvSpPr/>
                <p:nvPr/>
              </p:nvSpPr>
              <p:spPr>
                <a:xfrm>
                  <a:off x="3807789"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Elipse 110">
                  <a:extLst>
                    <a:ext uri="{FF2B5EF4-FFF2-40B4-BE49-F238E27FC236}">
                      <a16:creationId xmlns:a16="http://schemas.microsoft.com/office/drawing/2014/main" id="{9EEF2D89-D345-7411-AA83-53F562DF10C9}"/>
                    </a:ext>
                  </a:extLst>
                </p:cNvPr>
                <p:cNvSpPr/>
                <p:nvPr/>
              </p:nvSpPr>
              <p:spPr>
                <a:xfrm>
                  <a:off x="3561833" y="2141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Elipse 111">
                  <a:extLst>
                    <a:ext uri="{FF2B5EF4-FFF2-40B4-BE49-F238E27FC236}">
                      <a16:creationId xmlns:a16="http://schemas.microsoft.com/office/drawing/2014/main" id="{E00B98FD-145E-E65B-9537-0E2DBCD77C8A}"/>
                    </a:ext>
                  </a:extLst>
                </p:cNvPr>
                <p:cNvSpPr/>
                <p:nvPr/>
              </p:nvSpPr>
              <p:spPr>
                <a:xfrm>
                  <a:off x="4012436"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a:extLst>
                    <a:ext uri="{FF2B5EF4-FFF2-40B4-BE49-F238E27FC236}">
                      <a16:creationId xmlns:a16="http://schemas.microsoft.com/office/drawing/2014/main" id="{1CA972CA-5144-3C94-8D03-1CFD4C63BB1D}"/>
                    </a:ext>
                  </a:extLst>
                </p:cNvPr>
                <p:cNvSpPr/>
                <p:nvPr/>
              </p:nvSpPr>
              <p:spPr>
                <a:xfrm>
                  <a:off x="3078053"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Elipse 113">
                  <a:extLst>
                    <a:ext uri="{FF2B5EF4-FFF2-40B4-BE49-F238E27FC236}">
                      <a16:creationId xmlns:a16="http://schemas.microsoft.com/office/drawing/2014/main" id="{1E2669B7-A839-D73D-7BE7-AF7B3B368B20}"/>
                    </a:ext>
                  </a:extLst>
                </p:cNvPr>
                <p:cNvSpPr/>
                <p:nvPr/>
              </p:nvSpPr>
              <p:spPr>
                <a:xfrm>
                  <a:off x="3196785"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Elipse 114">
                  <a:extLst>
                    <a:ext uri="{FF2B5EF4-FFF2-40B4-BE49-F238E27FC236}">
                      <a16:creationId xmlns:a16="http://schemas.microsoft.com/office/drawing/2014/main" id="{071BEC19-79A6-6E29-7474-EA9984D4EDBF}"/>
                    </a:ext>
                  </a:extLst>
                </p:cNvPr>
                <p:cNvSpPr/>
                <p:nvPr/>
              </p:nvSpPr>
              <p:spPr>
                <a:xfrm>
                  <a:off x="3211394"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Elipse 115">
                  <a:extLst>
                    <a:ext uri="{FF2B5EF4-FFF2-40B4-BE49-F238E27FC236}">
                      <a16:creationId xmlns:a16="http://schemas.microsoft.com/office/drawing/2014/main" id="{BF4C439A-F894-B0D0-1F94-1F81AAB9B0E5}"/>
                    </a:ext>
                  </a:extLst>
                </p:cNvPr>
                <p:cNvSpPr/>
                <p:nvPr/>
              </p:nvSpPr>
              <p:spPr>
                <a:xfrm>
                  <a:off x="3104452"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Elipse 116">
                  <a:extLst>
                    <a:ext uri="{FF2B5EF4-FFF2-40B4-BE49-F238E27FC236}">
                      <a16:creationId xmlns:a16="http://schemas.microsoft.com/office/drawing/2014/main" id="{A5E8E741-7DA2-3596-3002-D8E902651520}"/>
                    </a:ext>
                  </a:extLst>
                </p:cNvPr>
                <p:cNvSpPr/>
                <p:nvPr/>
              </p:nvSpPr>
              <p:spPr>
                <a:xfrm>
                  <a:off x="2989947"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Elipse 117">
                  <a:extLst>
                    <a:ext uri="{FF2B5EF4-FFF2-40B4-BE49-F238E27FC236}">
                      <a16:creationId xmlns:a16="http://schemas.microsoft.com/office/drawing/2014/main" id="{CB8DD72A-96A5-3CFB-97A1-2DDC5568538D}"/>
                    </a:ext>
                  </a:extLst>
                </p:cNvPr>
                <p:cNvSpPr/>
                <p:nvPr/>
              </p:nvSpPr>
              <p:spPr>
                <a:xfrm>
                  <a:off x="3156936"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a:extLst>
                    <a:ext uri="{FF2B5EF4-FFF2-40B4-BE49-F238E27FC236}">
                      <a16:creationId xmlns:a16="http://schemas.microsoft.com/office/drawing/2014/main" id="{DCA9CE03-BEF3-13CD-B79F-F56B4E767B3A}"/>
                    </a:ext>
                  </a:extLst>
                </p:cNvPr>
                <p:cNvSpPr/>
                <p:nvPr/>
              </p:nvSpPr>
              <p:spPr>
                <a:xfrm>
                  <a:off x="3240537"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a:extLst>
                    <a:ext uri="{FF2B5EF4-FFF2-40B4-BE49-F238E27FC236}">
                      <a16:creationId xmlns:a16="http://schemas.microsoft.com/office/drawing/2014/main" id="{12565CE2-68C5-2100-69F3-E357F105065E}"/>
                    </a:ext>
                  </a:extLst>
                </p:cNvPr>
                <p:cNvSpPr/>
                <p:nvPr/>
              </p:nvSpPr>
              <p:spPr>
                <a:xfrm>
                  <a:off x="3303727"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Elipse 120">
                  <a:extLst>
                    <a:ext uri="{FF2B5EF4-FFF2-40B4-BE49-F238E27FC236}">
                      <a16:creationId xmlns:a16="http://schemas.microsoft.com/office/drawing/2014/main" id="{42A6B62B-8C8B-528F-9C34-5C34F19017B7}"/>
                    </a:ext>
                  </a:extLst>
                </p:cNvPr>
                <p:cNvSpPr/>
                <p:nvPr/>
              </p:nvSpPr>
              <p:spPr>
                <a:xfrm>
                  <a:off x="3032452"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Elipse 121">
                  <a:extLst>
                    <a:ext uri="{FF2B5EF4-FFF2-40B4-BE49-F238E27FC236}">
                      <a16:creationId xmlns:a16="http://schemas.microsoft.com/office/drawing/2014/main" id="{AE05E0F3-186D-961A-A4B3-3C38B60E32E6}"/>
                    </a:ext>
                  </a:extLst>
                </p:cNvPr>
                <p:cNvSpPr/>
                <p:nvPr/>
              </p:nvSpPr>
              <p:spPr>
                <a:xfrm>
                  <a:off x="3313352"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Elipse 122">
                  <a:extLst>
                    <a:ext uri="{FF2B5EF4-FFF2-40B4-BE49-F238E27FC236}">
                      <a16:creationId xmlns:a16="http://schemas.microsoft.com/office/drawing/2014/main" id="{287B477B-73DF-1B8C-CD00-6EF07310FCE7}"/>
                    </a:ext>
                  </a:extLst>
                </p:cNvPr>
                <p:cNvSpPr/>
                <p:nvPr/>
              </p:nvSpPr>
              <p:spPr>
                <a:xfrm>
                  <a:off x="3186053"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Elipse 123">
                  <a:extLst>
                    <a:ext uri="{FF2B5EF4-FFF2-40B4-BE49-F238E27FC236}">
                      <a16:creationId xmlns:a16="http://schemas.microsoft.com/office/drawing/2014/main" id="{AC02E330-6166-1B3F-535D-FB6C721B6970}"/>
                    </a:ext>
                  </a:extLst>
                </p:cNvPr>
                <p:cNvSpPr/>
                <p:nvPr/>
              </p:nvSpPr>
              <p:spPr>
                <a:xfrm>
                  <a:off x="4127645"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Elipse 124">
                  <a:extLst>
                    <a:ext uri="{FF2B5EF4-FFF2-40B4-BE49-F238E27FC236}">
                      <a16:creationId xmlns:a16="http://schemas.microsoft.com/office/drawing/2014/main" id="{244B8021-6DCB-C860-CB7A-E04698AB3608}"/>
                    </a:ext>
                  </a:extLst>
                </p:cNvPr>
                <p:cNvSpPr/>
                <p:nvPr/>
              </p:nvSpPr>
              <p:spPr>
                <a:xfrm>
                  <a:off x="4049043"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Elipse 125">
                  <a:extLst>
                    <a:ext uri="{FF2B5EF4-FFF2-40B4-BE49-F238E27FC236}">
                      <a16:creationId xmlns:a16="http://schemas.microsoft.com/office/drawing/2014/main" id="{6E9AB7CD-CED3-6E79-1B68-BA7622A26291}"/>
                    </a:ext>
                  </a:extLst>
                </p:cNvPr>
                <p:cNvSpPr/>
                <p:nvPr/>
              </p:nvSpPr>
              <p:spPr>
                <a:xfrm>
                  <a:off x="4361552"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Elipse 126">
                  <a:extLst>
                    <a:ext uri="{FF2B5EF4-FFF2-40B4-BE49-F238E27FC236}">
                      <a16:creationId xmlns:a16="http://schemas.microsoft.com/office/drawing/2014/main" id="{A51F10D6-744D-3E85-AB62-827EA4C9C4F1}"/>
                    </a:ext>
                  </a:extLst>
                </p:cNvPr>
                <p:cNvSpPr/>
                <p:nvPr/>
              </p:nvSpPr>
              <p:spPr>
                <a:xfrm>
                  <a:off x="3748702"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Elipse 127">
                  <a:extLst>
                    <a:ext uri="{FF2B5EF4-FFF2-40B4-BE49-F238E27FC236}">
                      <a16:creationId xmlns:a16="http://schemas.microsoft.com/office/drawing/2014/main" id="{0D14C888-2AC4-7AE6-9DBA-1B021D263945}"/>
                    </a:ext>
                  </a:extLst>
                </p:cNvPr>
                <p:cNvSpPr/>
                <p:nvPr/>
              </p:nvSpPr>
              <p:spPr>
                <a:xfrm>
                  <a:off x="3976436"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a:extLst>
                    <a:ext uri="{FF2B5EF4-FFF2-40B4-BE49-F238E27FC236}">
                      <a16:creationId xmlns:a16="http://schemas.microsoft.com/office/drawing/2014/main" id="{D27CA8A6-AB14-5B75-7EC2-5C97E2AC6D3D}"/>
                    </a:ext>
                  </a:extLst>
                </p:cNvPr>
                <p:cNvSpPr/>
                <p:nvPr/>
              </p:nvSpPr>
              <p:spPr>
                <a:xfrm>
                  <a:off x="2976417"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Elipse 129">
                  <a:extLst>
                    <a:ext uri="{FF2B5EF4-FFF2-40B4-BE49-F238E27FC236}">
                      <a16:creationId xmlns:a16="http://schemas.microsoft.com/office/drawing/2014/main" id="{1806945B-D95A-609C-22A6-EA084D21A8F1}"/>
                    </a:ext>
                  </a:extLst>
                </p:cNvPr>
                <p:cNvSpPr/>
                <p:nvPr/>
              </p:nvSpPr>
              <p:spPr>
                <a:xfrm>
                  <a:off x="3080123"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Elipse 130">
                  <a:extLst>
                    <a:ext uri="{FF2B5EF4-FFF2-40B4-BE49-F238E27FC236}">
                      <a16:creationId xmlns:a16="http://schemas.microsoft.com/office/drawing/2014/main" id="{C571B348-7171-42B1-3B84-71D7286B64E1}"/>
                    </a:ext>
                  </a:extLst>
                </p:cNvPr>
                <p:cNvSpPr/>
                <p:nvPr/>
              </p:nvSpPr>
              <p:spPr>
                <a:xfrm>
                  <a:off x="3106264"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a:extLst>
                    <a:ext uri="{FF2B5EF4-FFF2-40B4-BE49-F238E27FC236}">
                      <a16:creationId xmlns:a16="http://schemas.microsoft.com/office/drawing/2014/main" id="{6B9F0AF6-848B-C935-6618-CC9E44BACBC3}"/>
                    </a:ext>
                  </a:extLst>
                </p:cNvPr>
                <p:cNvSpPr/>
                <p:nvPr/>
              </p:nvSpPr>
              <p:spPr>
                <a:xfrm>
                  <a:off x="3147102"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Elipse 132">
                  <a:extLst>
                    <a:ext uri="{FF2B5EF4-FFF2-40B4-BE49-F238E27FC236}">
                      <a16:creationId xmlns:a16="http://schemas.microsoft.com/office/drawing/2014/main" id="{7EE62646-5D7B-9BF9-B269-EFDFC26601D0}"/>
                    </a:ext>
                  </a:extLst>
                </p:cNvPr>
                <p:cNvSpPr/>
                <p:nvPr/>
              </p:nvSpPr>
              <p:spPr>
                <a:xfrm>
                  <a:off x="2739912"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Elipse 133">
                  <a:extLst>
                    <a:ext uri="{FF2B5EF4-FFF2-40B4-BE49-F238E27FC236}">
                      <a16:creationId xmlns:a16="http://schemas.microsoft.com/office/drawing/2014/main" id="{713B9C3C-6A78-2870-6C3A-A7E40D302825}"/>
                    </a:ext>
                  </a:extLst>
                </p:cNvPr>
                <p:cNvSpPr/>
                <p:nvPr/>
              </p:nvSpPr>
              <p:spPr>
                <a:xfrm>
                  <a:off x="2879756"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Elipse 134">
                  <a:extLst>
                    <a:ext uri="{FF2B5EF4-FFF2-40B4-BE49-F238E27FC236}">
                      <a16:creationId xmlns:a16="http://schemas.microsoft.com/office/drawing/2014/main" id="{BAFF18E4-7E98-3B02-A02D-E76F59DBD25E}"/>
                    </a:ext>
                  </a:extLst>
                </p:cNvPr>
                <p:cNvSpPr/>
                <p:nvPr/>
              </p:nvSpPr>
              <p:spPr>
                <a:xfrm>
                  <a:off x="2861425"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Elipse 135">
                  <a:extLst>
                    <a:ext uri="{FF2B5EF4-FFF2-40B4-BE49-F238E27FC236}">
                      <a16:creationId xmlns:a16="http://schemas.microsoft.com/office/drawing/2014/main" id="{5B450E01-5F3D-A770-BA15-909273C63B61}"/>
                    </a:ext>
                  </a:extLst>
                </p:cNvPr>
                <p:cNvSpPr/>
                <p:nvPr/>
              </p:nvSpPr>
              <p:spPr>
                <a:xfrm>
                  <a:off x="2720884"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a:extLst>
                    <a:ext uri="{FF2B5EF4-FFF2-40B4-BE49-F238E27FC236}">
                      <a16:creationId xmlns:a16="http://schemas.microsoft.com/office/drawing/2014/main" id="{3449D49F-B35C-ABF0-6989-3324B783EC37}"/>
                    </a:ext>
                  </a:extLst>
                </p:cNvPr>
                <p:cNvSpPr/>
                <p:nvPr/>
              </p:nvSpPr>
              <p:spPr>
                <a:xfrm>
                  <a:off x="2865949"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Elipse 137">
                  <a:extLst>
                    <a:ext uri="{FF2B5EF4-FFF2-40B4-BE49-F238E27FC236}">
                      <a16:creationId xmlns:a16="http://schemas.microsoft.com/office/drawing/2014/main" id="{98A17EE9-B680-CB32-A5E2-CA0C031F44DD}"/>
                    </a:ext>
                  </a:extLst>
                </p:cNvPr>
                <p:cNvSpPr/>
                <p:nvPr/>
              </p:nvSpPr>
              <p:spPr>
                <a:xfrm>
                  <a:off x="2833577"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Elipse 138">
                  <a:extLst>
                    <a:ext uri="{FF2B5EF4-FFF2-40B4-BE49-F238E27FC236}">
                      <a16:creationId xmlns:a16="http://schemas.microsoft.com/office/drawing/2014/main" id="{1849F856-FC22-CF16-05A0-C2CECC6DA138}"/>
                    </a:ext>
                  </a:extLst>
                </p:cNvPr>
                <p:cNvSpPr/>
                <p:nvPr/>
              </p:nvSpPr>
              <p:spPr>
                <a:xfrm>
                  <a:off x="2954416"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7018BB6A-1BF5-174A-3226-6CC1A22672FE}"/>
                    </a:ext>
                  </a:extLst>
                </p:cNvPr>
                <p:cNvSpPr/>
                <p:nvPr/>
              </p:nvSpPr>
              <p:spPr>
                <a:xfrm>
                  <a:off x="2483450"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Seta: para a Direita 142">
                  <a:extLst>
                    <a:ext uri="{FF2B5EF4-FFF2-40B4-BE49-F238E27FC236}">
                      <a16:creationId xmlns:a16="http://schemas.microsoft.com/office/drawing/2014/main" id="{1C5B7F4B-D184-DE8D-8A11-BFC7B6CC1382}"/>
                    </a:ext>
                  </a:extLst>
                </p:cNvPr>
                <p:cNvSpPr/>
                <p:nvPr/>
              </p:nvSpPr>
              <p:spPr>
                <a:xfrm>
                  <a:off x="4779249" y="1827893"/>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CaixaDeTexto 143">
                  <a:extLst>
                    <a:ext uri="{FF2B5EF4-FFF2-40B4-BE49-F238E27FC236}">
                      <a16:creationId xmlns:a16="http://schemas.microsoft.com/office/drawing/2014/main" id="{12C52CFE-75DA-219C-7B3E-5D8F5E98DBCF}"/>
                    </a:ext>
                  </a:extLst>
                </p:cNvPr>
                <p:cNvSpPr txBox="1"/>
                <p:nvPr/>
              </p:nvSpPr>
              <p:spPr>
                <a:xfrm>
                  <a:off x="4707259" y="1535461"/>
                  <a:ext cx="754402" cy="276999"/>
                </a:xfrm>
                <a:prstGeom prst="rect">
                  <a:avLst/>
                </a:prstGeom>
                <a:noFill/>
              </p:spPr>
              <p:txBody>
                <a:bodyPr wrap="square" rtlCol="0">
                  <a:spAutoFit/>
                </a:bodyPr>
                <a:lstStyle/>
                <a:p>
                  <a:pPr algn="ctr"/>
                  <a:r>
                    <a:rPr lang="pt-BR" sz="1200" dirty="0"/>
                    <a:t>K-</a:t>
                  </a:r>
                  <a:r>
                    <a:rPr lang="pt-BR" sz="1200" dirty="0" err="1"/>
                    <a:t>means</a:t>
                  </a:r>
                  <a:endParaRPr lang="pt-BR" sz="1200" dirty="0"/>
                </a:p>
              </p:txBody>
            </p:sp>
            <p:sp>
              <p:nvSpPr>
                <p:cNvPr id="145" name="Sinal de Multiplicação 144">
                  <a:extLst>
                    <a:ext uri="{FF2B5EF4-FFF2-40B4-BE49-F238E27FC236}">
                      <a16:creationId xmlns:a16="http://schemas.microsoft.com/office/drawing/2014/main" id="{EEA17D25-E6B9-2CD6-DD10-7D46CF3B55B9}"/>
                    </a:ext>
                  </a:extLst>
                </p:cNvPr>
                <p:cNvSpPr/>
                <p:nvPr/>
              </p:nvSpPr>
              <p:spPr>
                <a:xfrm>
                  <a:off x="6274184" y="148377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4" name="Sinal de Multiplicação 203">
                  <a:extLst>
                    <a:ext uri="{FF2B5EF4-FFF2-40B4-BE49-F238E27FC236}">
                      <a16:creationId xmlns:a16="http://schemas.microsoft.com/office/drawing/2014/main" id="{36D897B2-E550-4627-42A2-5748BF4109C1}"/>
                    </a:ext>
                  </a:extLst>
                </p:cNvPr>
                <p:cNvSpPr/>
                <p:nvPr/>
              </p:nvSpPr>
              <p:spPr>
                <a:xfrm>
                  <a:off x="5940299" y="217856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5" name="Sinal de Multiplicação 204">
                  <a:extLst>
                    <a:ext uri="{FF2B5EF4-FFF2-40B4-BE49-F238E27FC236}">
                      <a16:creationId xmlns:a16="http://schemas.microsoft.com/office/drawing/2014/main" id="{F31ACDE7-13F8-CF9D-27D8-5665C5B23594}"/>
                    </a:ext>
                  </a:extLst>
                </p:cNvPr>
                <p:cNvSpPr/>
                <p:nvPr/>
              </p:nvSpPr>
              <p:spPr>
                <a:xfrm>
                  <a:off x="6735481" y="2316636"/>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 name="Sinal de Multiplicação 205">
                  <a:extLst>
                    <a:ext uri="{FF2B5EF4-FFF2-40B4-BE49-F238E27FC236}">
                      <a16:creationId xmlns:a16="http://schemas.microsoft.com/office/drawing/2014/main" id="{D5E3B4CD-8E28-4D3C-A68D-E1CF51CD97F9}"/>
                    </a:ext>
                  </a:extLst>
                </p:cNvPr>
                <p:cNvSpPr/>
                <p:nvPr/>
              </p:nvSpPr>
              <p:spPr>
                <a:xfrm>
                  <a:off x="7076969" y="1644950"/>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Sinal de Multiplicação 206">
                  <a:extLst>
                    <a:ext uri="{FF2B5EF4-FFF2-40B4-BE49-F238E27FC236}">
                      <a16:creationId xmlns:a16="http://schemas.microsoft.com/office/drawing/2014/main" id="{CC6DDB58-92B3-A025-4D8F-509D76F79477}"/>
                    </a:ext>
                  </a:extLst>
                </p:cNvPr>
                <p:cNvSpPr/>
                <p:nvPr/>
              </p:nvSpPr>
              <p:spPr>
                <a:xfrm>
                  <a:off x="6879387" y="2936968"/>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 name="CaixaDeTexto 207">
                  <a:extLst>
                    <a:ext uri="{FF2B5EF4-FFF2-40B4-BE49-F238E27FC236}">
                      <a16:creationId xmlns:a16="http://schemas.microsoft.com/office/drawing/2014/main" id="{7F7B07A6-12B7-CE91-1F27-7EC6B66489E6}"/>
                    </a:ext>
                  </a:extLst>
                </p:cNvPr>
                <p:cNvSpPr txBox="1"/>
                <p:nvPr/>
              </p:nvSpPr>
              <p:spPr>
                <a:xfrm>
                  <a:off x="6851558" y="2855951"/>
                  <a:ext cx="1034867" cy="276999"/>
                </a:xfrm>
                <a:prstGeom prst="rect">
                  <a:avLst/>
                </a:prstGeom>
                <a:noFill/>
              </p:spPr>
              <p:txBody>
                <a:bodyPr wrap="square" rtlCol="0">
                  <a:spAutoFit/>
                </a:bodyPr>
                <a:lstStyle/>
                <a:p>
                  <a:pPr algn="ctr"/>
                  <a:r>
                    <a:rPr lang="pt-BR" sz="1200" dirty="0"/>
                    <a:t>centroides</a:t>
                  </a:r>
                </a:p>
              </p:txBody>
            </p:sp>
            <p:sp>
              <p:nvSpPr>
                <p:cNvPr id="219" name="CaixaDeTexto 218">
                  <a:extLst>
                    <a:ext uri="{FF2B5EF4-FFF2-40B4-BE49-F238E27FC236}">
                      <a16:creationId xmlns:a16="http://schemas.microsoft.com/office/drawing/2014/main" id="{A6C51C4E-EE52-9757-C9BD-FC8A699BDCEB}"/>
                    </a:ext>
                  </a:extLst>
                </p:cNvPr>
                <p:cNvSpPr txBox="1"/>
                <p:nvPr/>
              </p:nvSpPr>
              <p:spPr>
                <a:xfrm>
                  <a:off x="2483449" y="798513"/>
                  <a:ext cx="2207203" cy="307777"/>
                </a:xfrm>
                <a:prstGeom prst="rect">
                  <a:avLst/>
                </a:prstGeom>
                <a:noFill/>
              </p:spPr>
              <p:txBody>
                <a:bodyPr wrap="square" rtlCol="0">
                  <a:spAutoFit/>
                </a:bodyPr>
                <a:lstStyle/>
                <a:p>
                  <a:pPr algn="ctr"/>
                  <a:r>
                    <a:rPr lang="pt-BR" sz="1400" dirty="0"/>
                    <a:t>Dados não rotulados</a:t>
                  </a:r>
                </a:p>
              </p:txBody>
            </p:sp>
            <p:sp>
              <p:nvSpPr>
                <p:cNvPr id="220" name="CaixaDeTexto 219">
                  <a:extLst>
                    <a:ext uri="{FF2B5EF4-FFF2-40B4-BE49-F238E27FC236}">
                      <a16:creationId xmlns:a16="http://schemas.microsoft.com/office/drawing/2014/main" id="{C4623B7C-453C-9AB4-C450-EBB164764C4B}"/>
                    </a:ext>
                  </a:extLst>
                </p:cNvPr>
                <p:cNvSpPr txBox="1"/>
                <p:nvPr/>
              </p:nvSpPr>
              <p:spPr>
                <a:xfrm>
                  <a:off x="5468240" y="785649"/>
                  <a:ext cx="2207203" cy="307777"/>
                </a:xfrm>
                <a:prstGeom prst="rect">
                  <a:avLst/>
                </a:prstGeom>
                <a:noFill/>
              </p:spPr>
              <p:txBody>
                <a:bodyPr wrap="square" rtlCol="0">
                  <a:spAutoFit/>
                </a:bodyPr>
                <a:lstStyle/>
                <a:p>
                  <a:pPr algn="ctr"/>
                  <a:r>
                    <a:rPr lang="pt-BR" sz="1400" dirty="0"/>
                    <a:t>Dados agrupados</a:t>
                  </a:r>
                </a:p>
              </p:txBody>
            </p:sp>
            <p:cxnSp>
              <p:nvCxnSpPr>
                <p:cNvPr id="221" name="Conector de Seta Reta 220">
                  <a:extLst>
                    <a:ext uri="{FF2B5EF4-FFF2-40B4-BE49-F238E27FC236}">
                      <a16:creationId xmlns:a16="http://schemas.microsoft.com/office/drawing/2014/main" id="{9BAB0F7C-D4B5-2876-7F61-A369A5730265}"/>
                    </a:ext>
                  </a:extLst>
                </p:cNvPr>
                <p:cNvCxnSpPr>
                  <a:cxnSpLocks/>
                  <a:stCxn id="212" idx="0"/>
                </p:cNvCxnSpPr>
                <p:nvPr/>
              </p:nvCxnSpPr>
              <p:spPr>
                <a:xfrm flipV="1">
                  <a:off x="4446314" y="2428443"/>
                  <a:ext cx="669475" cy="158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576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B5F7913A-E995-20EE-406A-2A513932AE6A}"/>
              </a:ext>
            </a:extLst>
          </p:cNvPr>
          <p:cNvGraphicFramePr>
            <a:graphicFrameLocks noGrp="1"/>
          </p:cNvGraphicFramePr>
          <p:nvPr>
            <p:extLst>
              <p:ext uri="{D42A27DB-BD31-4B8C-83A1-F6EECF244321}">
                <p14:modId xmlns:p14="http://schemas.microsoft.com/office/powerpoint/2010/main" val="2025935847"/>
              </p:ext>
            </p:extLst>
          </p:nvPr>
        </p:nvGraphicFramePr>
        <p:xfrm>
          <a:off x="1704171" y="384006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13" name="Tabela 13">
            <a:extLst>
              <a:ext uri="{FF2B5EF4-FFF2-40B4-BE49-F238E27FC236}">
                <a16:creationId xmlns:a16="http://schemas.microsoft.com/office/drawing/2014/main" id="{324FB93D-6DAA-FB81-359E-897C9C3D8BCC}"/>
              </a:ext>
            </a:extLst>
          </p:cNvPr>
          <p:cNvGraphicFramePr>
            <a:graphicFrameLocks noGrp="1"/>
          </p:cNvGraphicFramePr>
          <p:nvPr>
            <p:extLst>
              <p:ext uri="{D42A27DB-BD31-4B8C-83A1-F6EECF244321}">
                <p14:modId xmlns:p14="http://schemas.microsoft.com/office/powerpoint/2010/main" val="488748057"/>
              </p:ext>
            </p:extLst>
          </p:nvPr>
        </p:nvGraphicFramePr>
        <p:xfrm>
          <a:off x="4872610" y="3826787"/>
          <a:ext cx="592455" cy="1483360"/>
        </p:xfrm>
        <a:graphic>
          <a:graphicData uri="http://schemas.openxmlformats.org/drawingml/2006/table">
            <a:tbl>
              <a:tblPr firstRow="1" bandRow="1">
                <a:tableStyleId>{5C22544A-7EE6-4342-B048-85BDC9FD1C3A}</a:tableStyleId>
              </a:tblPr>
              <a:tblGrid>
                <a:gridCol w="592455">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7875908"/>
                  </a:ext>
                </a:extLst>
              </a:tr>
            </a:tbl>
          </a:graphicData>
        </a:graphic>
      </p:graphicFrame>
      <p:sp>
        <p:nvSpPr>
          <p:cNvPr id="211" name="Seta: para a Direita 210">
            <a:extLst>
              <a:ext uri="{FF2B5EF4-FFF2-40B4-BE49-F238E27FC236}">
                <a16:creationId xmlns:a16="http://schemas.microsoft.com/office/drawing/2014/main" id="{DE7FE5AA-A2DF-1860-BC3F-C4D50033C01B}"/>
              </a:ext>
            </a:extLst>
          </p:cNvPr>
          <p:cNvSpPr/>
          <p:nvPr/>
        </p:nvSpPr>
        <p:spPr>
          <a:xfrm>
            <a:off x="4152164" y="4439988"/>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CaixaDeTexto 211">
            <a:extLst>
              <a:ext uri="{FF2B5EF4-FFF2-40B4-BE49-F238E27FC236}">
                <a16:creationId xmlns:a16="http://schemas.microsoft.com/office/drawing/2014/main" id="{D14CAB30-EA8F-6ABE-71A4-A46E105442E2}"/>
              </a:ext>
            </a:extLst>
          </p:cNvPr>
          <p:cNvSpPr txBox="1"/>
          <p:nvPr/>
        </p:nvSpPr>
        <p:spPr>
          <a:xfrm>
            <a:off x="4020017" y="4016518"/>
            <a:ext cx="852594" cy="461665"/>
          </a:xfrm>
          <a:prstGeom prst="rect">
            <a:avLst/>
          </a:prstGeom>
          <a:noFill/>
        </p:spPr>
        <p:txBody>
          <a:bodyPr wrap="square" rtlCol="0">
            <a:spAutoFit/>
          </a:bodyPr>
          <a:lstStyle/>
          <a:p>
            <a:pPr algn="ctr"/>
            <a:r>
              <a:rPr lang="pt-BR" sz="1200" dirty="0"/>
              <a:t>Encontrar centroides</a:t>
            </a:r>
          </a:p>
        </p:txBody>
      </p:sp>
      <p:graphicFrame>
        <p:nvGraphicFramePr>
          <p:cNvPr id="214" name="Tabela 12">
            <a:extLst>
              <a:ext uri="{FF2B5EF4-FFF2-40B4-BE49-F238E27FC236}">
                <a16:creationId xmlns:a16="http://schemas.microsoft.com/office/drawing/2014/main" id="{416DDB90-7760-AADC-C91F-11B243BA4DBA}"/>
              </a:ext>
            </a:extLst>
          </p:cNvPr>
          <p:cNvGraphicFramePr>
            <a:graphicFrameLocks noGrp="1"/>
          </p:cNvGraphicFramePr>
          <p:nvPr>
            <p:extLst>
              <p:ext uri="{D42A27DB-BD31-4B8C-83A1-F6EECF244321}">
                <p14:modId xmlns:p14="http://schemas.microsoft.com/office/powerpoint/2010/main" val="1336254033"/>
              </p:ext>
            </p:extLst>
          </p:nvPr>
        </p:nvGraphicFramePr>
        <p:xfrm>
          <a:off x="6305674" y="3821014"/>
          <a:ext cx="2369820" cy="1456807"/>
        </p:xfrm>
        <a:graphic>
          <a:graphicData uri="http://schemas.openxmlformats.org/drawingml/2006/table">
            <a:tbl>
              <a:tblPr firstRow="1" bandRow="1">
                <a:tableStyleId>{5C22544A-7EE6-4342-B048-85BDC9FD1C3A}</a:tableStyleId>
              </a:tblPr>
              <a:tblGrid>
                <a:gridCol w="592455">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-1.26</a:t>
                      </a:r>
                      <a:endParaRPr lang="pt-BR"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sp>
        <p:nvSpPr>
          <p:cNvPr id="216" name="Seta: para a Direita 215">
            <a:extLst>
              <a:ext uri="{FF2B5EF4-FFF2-40B4-BE49-F238E27FC236}">
                <a16:creationId xmlns:a16="http://schemas.microsoft.com/office/drawing/2014/main" id="{3720C254-01F8-96E0-BFB1-7626DBB8B1C6}"/>
              </a:ext>
            </a:extLst>
          </p:cNvPr>
          <p:cNvSpPr/>
          <p:nvPr/>
        </p:nvSpPr>
        <p:spPr>
          <a:xfrm>
            <a:off x="5573573" y="4434474"/>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CaixaDeTexto 216">
            <a:extLst>
              <a:ext uri="{FF2B5EF4-FFF2-40B4-BE49-F238E27FC236}">
                <a16:creationId xmlns:a16="http://schemas.microsoft.com/office/drawing/2014/main" id="{E425FC8E-DE67-897C-904F-437B33D85F5F}"/>
              </a:ext>
            </a:extLst>
          </p:cNvPr>
          <p:cNvSpPr txBox="1"/>
          <p:nvPr/>
        </p:nvSpPr>
        <p:spPr>
          <a:xfrm>
            <a:off x="5442910" y="4007525"/>
            <a:ext cx="852594" cy="461665"/>
          </a:xfrm>
          <a:prstGeom prst="rect">
            <a:avLst/>
          </a:prstGeom>
          <a:noFill/>
        </p:spPr>
        <p:txBody>
          <a:bodyPr wrap="square" rtlCol="0">
            <a:spAutoFit/>
          </a:bodyPr>
          <a:lstStyle/>
          <a:p>
            <a:pPr algn="ctr"/>
            <a:r>
              <a:rPr lang="pt-BR" sz="1200" dirty="0"/>
              <a:t>Atribuir centroides</a:t>
            </a:r>
          </a:p>
        </p:txBody>
      </p:sp>
      <p:grpSp>
        <p:nvGrpSpPr>
          <p:cNvPr id="3" name="Agrupar 2">
            <a:extLst>
              <a:ext uri="{FF2B5EF4-FFF2-40B4-BE49-F238E27FC236}">
                <a16:creationId xmlns:a16="http://schemas.microsoft.com/office/drawing/2014/main" id="{FB33C6A6-51CD-AA6F-AE6A-773A4E475CB9}"/>
              </a:ext>
            </a:extLst>
          </p:cNvPr>
          <p:cNvGrpSpPr/>
          <p:nvPr/>
        </p:nvGrpSpPr>
        <p:grpSpPr>
          <a:xfrm>
            <a:off x="1704171" y="785649"/>
            <a:ext cx="6927518" cy="3230869"/>
            <a:chOff x="1704171" y="785649"/>
            <a:chExt cx="6927518" cy="3230869"/>
          </a:xfrm>
        </p:grpSpPr>
        <p:sp>
          <p:nvSpPr>
            <p:cNvPr id="210" name="CaixaDeTexto 209">
              <a:extLst>
                <a:ext uri="{FF2B5EF4-FFF2-40B4-BE49-F238E27FC236}">
                  <a16:creationId xmlns:a16="http://schemas.microsoft.com/office/drawing/2014/main" id="{B6E29CCC-71A5-0430-50DE-5DA3C21A706A}"/>
                </a:ext>
              </a:extLst>
            </p:cNvPr>
            <p:cNvSpPr txBox="1"/>
            <p:nvPr/>
          </p:nvSpPr>
          <p:spPr>
            <a:xfrm>
              <a:off x="1704171" y="3363868"/>
              <a:ext cx="2324112"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213" name="CaixaDeTexto 212">
              <a:extLst>
                <a:ext uri="{FF2B5EF4-FFF2-40B4-BE49-F238E27FC236}">
                  <a16:creationId xmlns:a16="http://schemas.microsoft.com/office/drawing/2014/main" id="{C1FFCFCD-3AD5-CD0E-7403-D965A997E5DC}"/>
                </a:ext>
              </a:extLst>
            </p:cNvPr>
            <p:cNvSpPr txBox="1"/>
            <p:nvPr/>
          </p:nvSpPr>
          <p:spPr>
            <a:xfrm>
              <a:off x="4699520" y="3359349"/>
              <a:ext cx="970836" cy="461665"/>
            </a:xfrm>
            <a:prstGeom prst="rect">
              <a:avLst/>
            </a:prstGeom>
            <a:noFill/>
          </p:spPr>
          <p:txBody>
            <a:bodyPr wrap="square" rtlCol="0">
              <a:spAutoFit/>
            </a:bodyPr>
            <a:lstStyle/>
            <a:p>
              <a:pPr algn="ctr"/>
              <a:r>
                <a:rPr lang="pt-BR" sz="1200" dirty="0"/>
                <a:t>Centroides dos clusters</a:t>
              </a:r>
            </a:p>
          </p:txBody>
        </p:sp>
        <p:grpSp>
          <p:nvGrpSpPr>
            <p:cNvPr id="2" name="Agrupar 1">
              <a:extLst>
                <a:ext uri="{FF2B5EF4-FFF2-40B4-BE49-F238E27FC236}">
                  <a16:creationId xmlns:a16="http://schemas.microsoft.com/office/drawing/2014/main" id="{BF91A188-0678-FA7B-008D-539AC650D336}"/>
                </a:ext>
              </a:extLst>
            </p:cNvPr>
            <p:cNvGrpSpPr/>
            <p:nvPr/>
          </p:nvGrpSpPr>
          <p:grpSpPr>
            <a:xfrm>
              <a:off x="2483449" y="785649"/>
              <a:ext cx="6148240" cy="3230869"/>
              <a:chOff x="2483449" y="785649"/>
              <a:chExt cx="6148240" cy="3230869"/>
            </a:xfrm>
          </p:grpSpPr>
          <p:sp>
            <p:nvSpPr>
              <p:cNvPr id="218" name="CaixaDeTexto 217">
                <a:extLst>
                  <a:ext uri="{FF2B5EF4-FFF2-40B4-BE49-F238E27FC236}">
                    <a16:creationId xmlns:a16="http://schemas.microsoft.com/office/drawing/2014/main" id="{5BF37EFC-578D-DCC4-2637-36AE6A6E6839}"/>
                  </a:ext>
                </a:extLst>
              </p:cNvPr>
              <p:cNvSpPr txBox="1"/>
              <p:nvPr/>
            </p:nvSpPr>
            <p:spPr>
              <a:xfrm>
                <a:off x="6330068" y="3565992"/>
                <a:ext cx="2301621" cy="276999"/>
              </a:xfrm>
              <a:prstGeom prst="rect">
                <a:avLst/>
              </a:prstGeom>
              <a:noFill/>
            </p:spPr>
            <p:txBody>
              <a:bodyPr wrap="square" rtlCol="0">
                <a:spAutoFit/>
              </a:bodyPr>
              <a:lstStyle/>
              <a:p>
                <a:pPr algn="ctr"/>
                <a:r>
                  <a:rPr lang="pt-BR" sz="1200" dirty="0"/>
                  <a:t>Armazena os centroides</a:t>
                </a:r>
              </a:p>
            </p:txBody>
          </p:sp>
          <p:grpSp>
            <p:nvGrpSpPr>
              <p:cNvPr id="5" name="Agrupar 4">
                <a:extLst>
                  <a:ext uri="{FF2B5EF4-FFF2-40B4-BE49-F238E27FC236}">
                    <a16:creationId xmlns:a16="http://schemas.microsoft.com/office/drawing/2014/main" id="{93CE1491-660F-A9BE-8305-E0E796A9356A}"/>
                  </a:ext>
                </a:extLst>
              </p:cNvPr>
              <p:cNvGrpSpPr/>
              <p:nvPr/>
            </p:nvGrpSpPr>
            <p:grpSpPr>
              <a:xfrm>
                <a:off x="2483449" y="785649"/>
                <a:ext cx="5402976" cy="3230869"/>
                <a:chOff x="2483449" y="785649"/>
                <a:chExt cx="5402976" cy="3230869"/>
              </a:xfrm>
            </p:grpSpPr>
            <p:sp>
              <p:nvSpPr>
                <p:cNvPr id="70" name="Elipse 69">
                  <a:extLst>
                    <a:ext uri="{FF2B5EF4-FFF2-40B4-BE49-F238E27FC236}">
                      <a16:creationId xmlns:a16="http://schemas.microsoft.com/office/drawing/2014/main" id="{7510E1A1-A557-6A94-9701-61E1AFBDC07D}"/>
                    </a:ext>
                  </a:extLst>
                </p:cNvPr>
                <p:cNvSpPr/>
                <p:nvPr/>
              </p:nvSpPr>
              <p:spPr>
                <a:xfrm>
                  <a:off x="5623576" y="1889138"/>
                  <a:ext cx="776619" cy="755636"/>
                </a:xfrm>
                <a:prstGeom prst="ellipse">
                  <a:avLst/>
                </a:prstGeom>
                <a:solidFill>
                  <a:srgbClr val="FFFF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a:extLst>
                    <a:ext uri="{FF2B5EF4-FFF2-40B4-BE49-F238E27FC236}">
                      <a16:creationId xmlns:a16="http://schemas.microsoft.com/office/drawing/2014/main" id="{54DB6C75-50F3-2A87-94BA-B1D5139D555B}"/>
                    </a:ext>
                  </a:extLst>
                </p:cNvPr>
                <p:cNvSpPr/>
                <p:nvPr/>
              </p:nvSpPr>
              <p:spPr>
                <a:xfrm>
                  <a:off x="6399706" y="2021141"/>
                  <a:ext cx="776619" cy="755636"/>
                </a:xfrm>
                <a:prstGeom prst="ellipse">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a:extLst>
                    <a:ext uri="{FF2B5EF4-FFF2-40B4-BE49-F238E27FC236}">
                      <a16:creationId xmlns:a16="http://schemas.microsoft.com/office/drawing/2014/main" id="{47E3E85B-EBD9-8019-9020-A4DAC9B590CC}"/>
                    </a:ext>
                  </a:extLst>
                </p:cNvPr>
                <p:cNvSpPr/>
                <p:nvPr/>
              </p:nvSpPr>
              <p:spPr>
                <a:xfrm>
                  <a:off x="6755563" y="1343614"/>
                  <a:ext cx="776619" cy="755636"/>
                </a:xfrm>
                <a:prstGeom prst="ellipse">
                  <a:avLst/>
                </a:prstGeom>
                <a:solidFill>
                  <a:srgbClr val="0070C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8020FBEF-4F7D-29A5-9942-490742CE04EB}"/>
                    </a:ext>
                  </a:extLst>
                </p:cNvPr>
                <p:cNvSpPr/>
                <p:nvPr/>
              </p:nvSpPr>
              <p:spPr>
                <a:xfrm>
                  <a:off x="5953824" y="1191214"/>
                  <a:ext cx="776619" cy="755636"/>
                </a:xfrm>
                <a:prstGeom prst="ellipse">
                  <a:avLst/>
                </a:prstGeom>
                <a:solidFill>
                  <a:srgbClr val="00B05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EB543E64-143B-A634-A3E3-BA41920E3A97}"/>
                    </a:ext>
                  </a:extLst>
                </p:cNvPr>
                <p:cNvSpPr/>
                <p:nvPr/>
              </p:nvSpPr>
              <p:spPr>
                <a:xfrm>
                  <a:off x="6254106"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0CD3173-1F8F-097D-83EE-21566E354D9A}"/>
                    </a:ext>
                  </a:extLst>
                </p:cNvPr>
                <p:cNvSpPr/>
                <p:nvPr/>
              </p:nvSpPr>
              <p:spPr>
                <a:xfrm>
                  <a:off x="6413930"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D32B4C5A-7548-3449-F5DB-EF53F8268D46}"/>
                    </a:ext>
                  </a:extLst>
                </p:cNvPr>
                <p:cNvSpPr/>
                <p:nvPr/>
              </p:nvSpPr>
              <p:spPr>
                <a:xfrm>
                  <a:off x="6092178"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67685D7E-3880-D92E-1D54-1BB92F88240E}"/>
                    </a:ext>
                  </a:extLst>
                </p:cNvPr>
                <p:cNvSpPr/>
                <p:nvPr/>
              </p:nvSpPr>
              <p:spPr>
                <a:xfrm>
                  <a:off x="6341930"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CFCC3A99-1C3A-92AB-63B9-00A7F606BA02}"/>
                    </a:ext>
                  </a:extLst>
                </p:cNvPr>
                <p:cNvSpPr/>
                <p:nvPr/>
              </p:nvSpPr>
              <p:spPr>
                <a:xfrm>
                  <a:off x="6094280"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a:extLst>
                    <a:ext uri="{FF2B5EF4-FFF2-40B4-BE49-F238E27FC236}">
                      <a16:creationId xmlns:a16="http://schemas.microsoft.com/office/drawing/2014/main" id="{9F43A976-44B8-FB13-407E-75A6CBB0E7A4}"/>
                    </a:ext>
                  </a:extLst>
                </p:cNvPr>
                <p:cNvSpPr/>
                <p:nvPr/>
              </p:nvSpPr>
              <p:spPr>
                <a:xfrm>
                  <a:off x="6202280"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B4FF3C2F-315A-6F86-9022-F99E6DB16963}"/>
                    </a:ext>
                  </a:extLst>
                </p:cNvPr>
                <p:cNvSpPr/>
                <p:nvPr/>
              </p:nvSpPr>
              <p:spPr>
                <a:xfrm>
                  <a:off x="6523484"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190FA6C1-AB2C-8A97-2726-A4C82BB7E2A7}"/>
                    </a:ext>
                  </a:extLst>
                </p:cNvPr>
                <p:cNvSpPr/>
                <p:nvPr/>
              </p:nvSpPr>
              <p:spPr>
                <a:xfrm>
                  <a:off x="6557287"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F108934E-8FD1-A4D0-AE77-E1DD45A133E9}"/>
                    </a:ext>
                  </a:extLst>
                </p:cNvPr>
                <p:cNvSpPr/>
                <p:nvPr/>
              </p:nvSpPr>
              <p:spPr>
                <a:xfrm>
                  <a:off x="6815558"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7124E4AA-29DB-A760-3389-FB86E760E7D6}"/>
                    </a:ext>
                  </a:extLst>
                </p:cNvPr>
                <p:cNvSpPr/>
                <p:nvPr/>
              </p:nvSpPr>
              <p:spPr>
                <a:xfrm>
                  <a:off x="6910213"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a:extLst>
                    <a:ext uri="{FF2B5EF4-FFF2-40B4-BE49-F238E27FC236}">
                      <a16:creationId xmlns:a16="http://schemas.microsoft.com/office/drawing/2014/main" id="{E9CE8BF0-82E7-A8A1-13A9-66687D21180D}"/>
                    </a:ext>
                  </a:extLst>
                </p:cNvPr>
                <p:cNvSpPr/>
                <p:nvPr/>
              </p:nvSpPr>
              <p:spPr>
                <a:xfrm>
                  <a:off x="6915387"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D816D873-0084-87D7-C991-D631338F285E}"/>
                    </a:ext>
                  </a:extLst>
                </p:cNvPr>
                <p:cNvSpPr/>
                <p:nvPr/>
              </p:nvSpPr>
              <p:spPr>
                <a:xfrm>
                  <a:off x="7118549"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79041484-356E-CB92-8A26-2FE09997F58A}"/>
                    </a:ext>
                  </a:extLst>
                </p:cNvPr>
                <p:cNvSpPr/>
                <p:nvPr/>
              </p:nvSpPr>
              <p:spPr>
                <a:xfrm>
                  <a:off x="7421075"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0ACDB330-4FE9-08A4-A3F8-1406EAF189E8}"/>
                    </a:ext>
                  </a:extLst>
                </p:cNvPr>
                <p:cNvSpPr/>
                <p:nvPr/>
              </p:nvSpPr>
              <p:spPr>
                <a:xfrm>
                  <a:off x="6961473"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98379BF2-D5B0-80DB-98E5-559DB32BFF87}"/>
                    </a:ext>
                  </a:extLst>
                </p:cNvPr>
                <p:cNvSpPr/>
                <p:nvPr/>
              </p:nvSpPr>
              <p:spPr>
                <a:xfrm>
                  <a:off x="7269031"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E4ED552A-61B4-7A1B-AC87-60EDEC17069E}"/>
                    </a:ext>
                  </a:extLst>
                </p:cNvPr>
                <p:cNvSpPr/>
                <p:nvPr/>
              </p:nvSpPr>
              <p:spPr>
                <a:xfrm>
                  <a:off x="7305031"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7622380A-802A-5737-BAAA-5AAE6C6A0892}"/>
                    </a:ext>
                  </a:extLst>
                </p:cNvPr>
                <p:cNvSpPr/>
                <p:nvPr/>
              </p:nvSpPr>
              <p:spPr>
                <a:xfrm>
                  <a:off x="7100898"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D63D830F-1DB9-F4D0-49B9-99CADB68F587}"/>
                    </a:ext>
                  </a:extLst>
                </p:cNvPr>
                <p:cNvSpPr/>
                <p:nvPr/>
              </p:nvSpPr>
              <p:spPr>
                <a:xfrm>
                  <a:off x="7222385"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Elipse 40">
                  <a:extLst>
                    <a:ext uri="{FF2B5EF4-FFF2-40B4-BE49-F238E27FC236}">
                      <a16:creationId xmlns:a16="http://schemas.microsoft.com/office/drawing/2014/main" id="{4CF1E921-EB79-1EEE-D5CB-BB91DE451382}"/>
                    </a:ext>
                  </a:extLst>
                </p:cNvPr>
                <p:cNvSpPr/>
                <p:nvPr/>
              </p:nvSpPr>
              <p:spPr>
                <a:xfrm>
                  <a:off x="6656929"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lipse 41">
                  <a:extLst>
                    <a:ext uri="{FF2B5EF4-FFF2-40B4-BE49-F238E27FC236}">
                      <a16:creationId xmlns:a16="http://schemas.microsoft.com/office/drawing/2014/main" id="{B8C5E349-2442-8300-4690-C8C1A9AA0E97}"/>
                    </a:ext>
                  </a:extLst>
                </p:cNvPr>
                <p:cNvSpPr/>
                <p:nvPr/>
              </p:nvSpPr>
              <p:spPr>
                <a:xfrm>
                  <a:off x="6728929"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Elipse 44">
                  <a:extLst>
                    <a:ext uri="{FF2B5EF4-FFF2-40B4-BE49-F238E27FC236}">
                      <a16:creationId xmlns:a16="http://schemas.microsoft.com/office/drawing/2014/main" id="{9B036476-89FE-E486-34B7-2E1722C9F5E0}"/>
                    </a:ext>
                  </a:extLst>
                </p:cNvPr>
                <p:cNvSpPr/>
                <p:nvPr/>
              </p:nvSpPr>
              <p:spPr>
                <a:xfrm>
                  <a:off x="6656929"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lipse 45">
                  <a:extLst>
                    <a:ext uri="{FF2B5EF4-FFF2-40B4-BE49-F238E27FC236}">
                      <a16:creationId xmlns:a16="http://schemas.microsoft.com/office/drawing/2014/main" id="{CDB17E56-D4F3-FED6-1BF6-350DAE6B2CA9}"/>
                    </a:ext>
                  </a:extLst>
                </p:cNvPr>
                <p:cNvSpPr/>
                <p:nvPr/>
              </p:nvSpPr>
              <p:spPr>
                <a:xfrm>
                  <a:off x="6524865"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A1E0FC99-342A-45F9-30AB-B8F349A1EDCD}"/>
                    </a:ext>
                  </a:extLst>
                </p:cNvPr>
                <p:cNvSpPr/>
                <p:nvPr/>
              </p:nvSpPr>
              <p:spPr>
                <a:xfrm>
                  <a:off x="6944822"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6BC8A2BF-CDAB-E786-C382-F66F6A89CC92}"/>
                    </a:ext>
                  </a:extLst>
                </p:cNvPr>
                <p:cNvSpPr/>
                <p:nvPr/>
              </p:nvSpPr>
              <p:spPr>
                <a:xfrm>
                  <a:off x="6788016"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C7D4EF27-F4A4-7BE5-F4EC-F297A4197464}"/>
                    </a:ext>
                  </a:extLst>
                </p:cNvPr>
                <p:cNvSpPr/>
                <p:nvPr/>
              </p:nvSpPr>
              <p:spPr>
                <a:xfrm>
                  <a:off x="6552402" y="21403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A659461E-C77D-555A-4832-73F6701A7EB3}"/>
                    </a:ext>
                  </a:extLst>
                </p:cNvPr>
                <p:cNvSpPr/>
                <p:nvPr/>
              </p:nvSpPr>
              <p:spPr>
                <a:xfrm>
                  <a:off x="6992663"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9B39DB67-517A-D87D-2E7E-B8553E457316}"/>
                    </a:ext>
                  </a:extLst>
                </p:cNvPr>
                <p:cNvSpPr/>
                <p:nvPr/>
              </p:nvSpPr>
              <p:spPr>
                <a:xfrm>
                  <a:off x="6058280"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E063A476-C32D-BABA-188A-ECE6DCFC100C}"/>
                    </a:ext>
                  </a:extLst>
                </p:cNvPr>
                <p:cNvSpPr/>
                <p:nvPr/>
              </p:nvSpPr>
              <p:spPr>
                <a:xfrm>
                  <a:off x="6177012"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Elipse 52">
                  <a:extLst>
                    <a:ext uri="{FF2B5EF4-FFF2-40B4-BE49-F238E27FC236}">
                      <a16:creationId xmlns:a16="http://schemas.microsoft.com/office/drawing/2014/main" id="{F39C2795-BE0F-50E6-3F96-7421E3FBBB02}"/>
                    </a:ext>
                  </a:extLst>
                </p:cNvPr>
                <p:cNvSpPr/>
                <p:nvPr/>
              </p:nvSpPr>
              <p:spPr>
                <a:xfrm>
                  <a:off x="6191621"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D4385540-CD55-96BA-D928-7BDE6AF86FAB}"/>
                    </a:ext>
                  </a:extLst>
                </p:cNvPr>
                <p:cNvSpPr/>
                <p:nvPr/>
              </p:nvSpPr>
              <p:spPr>
                <a:xfrm>
                  <a:off x="6084679"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58098440-46B0-E25C-CBB5-FB879EF4E8A3}"/>
                    </a:ext>
                  </a:extLst>
                </p:cNvPr>
                <p:cNvSpPr/>
                <p:nvPr/>
              </p:nvSpPr>
              <p:spPr>
                <a:xfrm>
                  <a:off x="5970174"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35739005-6A43-BDD6-86CC-3062267494E9}"/>
                    </a:ext>
                  </a:extLst>
                </p:cNvPr>
                <p:cNvSpPr/>
                <p:nvPr/>
              </p:nvSpPr>
              <p:spPr>
                <a:xfrm>
                  <a:off x="6137163"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B592D86D-9298-5245-A1A0-42B2AD42A623}"/>
                    </a:ext>
                  </a:extLst>
                </p:cNvPr>
                <p:cNvSpPr/>
                <p:nvPr/>
              </p:nvSpPr>
              <p:spPr>
                <a:xfrm>
                  <a:off x="6220764"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Elipse 57">
                  <a:extLst>
                    <a:ext uri="{FF2B5EF4-FFF2-40B4-BE49-F238E27FC236}">
                      <a16:creationId xmlns:a16="http://schemas.microsoft.com/office/drawing/2014/main" id="{B8DA1F76-AA72-598B-553B-0C2FA9BFFD09}"/>
                    </a:ext>
                  </a:extLst>
                </p:cNvPr>
                <p:cNvSpPr/>
                <p:nvPr/>
              </p:nvSpPr>
              <p:spPr>
                <a:xfrm>
                  <a:off x="6283954"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Elipse 58">
                  <a:extLst>
                    <a:ext uri="{FF2B5EF4-FFF2-40B4-BE49-F238E27FC236}">
                      <a16:creationId xmlns:a16="http://schemas.microsoft.com/office/drawing/2014/main" id="{D4802865-EC11-90D4-4EB1-723947AF4B75}"/>
                    </a:ext>
                  </a:extLst>
                </p:cNvPr>
                <p:cNvSpPr/>
                <p:nvPr/>
              </p:nvSpPr>
              <p:spPr>
                <a:xfrm>
                  <a:off x="6012679"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1846B285-E864-59CD-7FA0-B458D89ABFF8}"/>
                    </a:ext>
                  </a:extLst>
                </p:cNvPr>
                <p:cNvSpPr/>
                <p:nvPr/>
              </p:nvSpPr>
              <p:spPr>
                <a:xfrm>
                  <a:off x="6293579"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Elipse 63">
                  <a:extLst>
                    <a:ext uri="{FF2B5EF4-FFF2-40B4-BE49-F238E27FC236}">
                      <a16:creationId xmlns:a16="http://schemas.microsoft.com/office/drawing/2014/main" id="{B6172793-6961-33FE-6AF5-F4315C76171B}"/>
                    </a:ext>
                  </a:extLst>
                </p:cNvPr>
                <p:cNvSpPr/>
                <p:nvPr/>
              </p:nvSpPr>
              <p:spPr>
                <a:xfrm>
                  <a:off x="6166280"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Elipse 64">
                  <a:extLst>
                    <a:ext uri="{FF2B5EF4-FFF2-40B4-BE49-F238E27FC236}">
                      <a16:creationId xmlns:a16="http://schemas.microsoft.com/office/drawing/2014/main" id="{43A33210-CB19-EBC4-1E7A-1FA4D0141975}"/>
                    </a:ext>
                  </a:extLst>
                </p:cNvPr>
                <p:cNvSpPr/>
                <p:nvPr/>
              </p:nvSpPr>
              <p:spPr>
                <a:xfrm>
                  <a:off x="7107872"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lipse 65">
                  <a:extLst>
                    <a:ext uri="{FF2B5EF4-FFF2-40B4-BE49-F238E27FC236}">
                      <a16:creationId xmlns:a16="http://schemas.microsoft.com/office/drawing/2014/main" id="{3F7ED822-487A-A225-F755-3C7A708F4AFF}"/>
                    </a:ext>
                  </a:extLst>
                </p:cNvPr>
                <p:cNvSpPr/>
                <p:nvPr/>
              </p:nvSpPr>
              <p:spPr>
                <a:xfrm>
                  <a:off x="7029270"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a:extLst>
                    <a:ext uri="{FF2B5EF4-FFF2-40B4-BE49-F238E27FC236}">
                      <a16:creationId xmlns:a16="http://schemas.microsoft.com/office/drawing/2014/main" id="{B7AA84A0-278B-694C-48D9-6ECF3CB7044D}"/>
                    </a:ext>
                  </a:extLst>
                </p:cNvPr>
                <p:cNvSpPr/>
                <p:nvPr/>
              </p:nvSpPr>
              <p:spPr>
                <a:xfrm>
                  <a:off x="7341779"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lipse 67">
                  <a:extLst>
                    <a:ext uri="{FF2B5EF4-FFF2-40B4-BE49-F238E27FC236}">
                      <a16:creationId xmlns:a16="http://schemas.microsoft.com/office/drawing/2014/main" id="{01AB0318-41A2-46C7-8F6E-C92727DDCBAB}"/>
                    </a:ext>
                  </a:extLst>
                </p:cNvPr>
                <p:cNvSpPr/>
                <p:nvPr/>
              </p:nvSpPr>
              <p:spPr>
                <a:xfrm>
                  <a:off x="6728929"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Elipse 68">
                  <a:extLst>
                    <a:ext uri="{FF2B5EF4-FFF2-40B4-BE49-F238E27FC236}">
                      <a16:creationId xmlns:a16="http://schemas.microsoft.com/office/drawing/2014/main" id="{A0AA41A1-FC9C-4C8E-5E6C-6AE070D9CBFE}"/>
                    </a:ext>
                  </a:extLst>
                </p:cNvPr>
                <p:cNvSpPr/>
                <p:nvPr/>
              </p:nvSpPr>
              <p:spPr>
                <a:xfrm>
                  <a:off x="6956663"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Elipse 70">
                  <a:extLst>
                    <a:ext uri="{FF2B5EF4-FFF2-40B4-BE49-F238E27FC236}">
                      <a16:creationId xmlns:a16="http://schemas.microsoft.com/office/drawing/2014/main" id="{2D1A6A3A-85C9-F8F3-73E3-E5AB4D7716C3}"/>
                    </a:ext>
                  </a:extLst>
                </p:cNvPr>
                <p:cNvSpPr/>
                <p:nvPr/>
              </p:nvSpPr>
              <p:spPr>
                <a:xfrm>
                  <a:off x="5956644"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Elipse 71">
                  <a:extLst>
                    <a:ext uri="{FF2B5EF4-FFF2-40B4-BE49-F238E27FC236}">
                      <a16:creationId xmlns:a16="http://schemas.microsoft.com/office/drawing/2014/main" id="{E1C3F6BC-0FD3-69BB-E1A7-D618A6D70310}"/>
                    </a:ext>
                  </a:extLst>
                </p:cNvPr>
                <p:cNvSpPr/>
                <p:nvPr/>
              </p:nvSpPr>
              <p:spPr>
                <a:xfrm>
                  <a:off x="6060350"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Elipse 72">
                  <a:extLst>
                    <a:ext uri="{FF2B5EF4-FFF2-40B4-BE49-F238E27FC236}">
                      <a16:creationId xmlns:a16="http://schemas.microsoft.com/office/drawing/2014/main" id="{E8D2E788-31F1-A065-38DE-BA626CD9FE1B}"/>
                    </a:ext>
                  </a:extLst>
                </p:cNvPr>
                <p:cNvSpPr/>
                <p:nvPr/>
              </p:nvSpPr>
              <p:spPr>
                <a:xfrm>
                  <a:off x="6086491"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Elipse 73">
                  <a:extLst>
                    <a:ext uri="{FF2B5EF4-FFF2-40B4-BE49-F238E27FC236}">
                      <a16:creationId xmlns:a16="http://schemas.microsoft.com/office/drawing/2014/main" id="{F6475B11-2FAB-C806-5FF7-21893ABB0853}"/>
                    </a:ext>
                  </a:extLst>
                </p:cNvPr>
                <p:cNvSpPr/>
                <p:nvPr/>
              </p:nvSpPr>
              <p:spPr>
                <a:xfrm>
                  <a:off x="6127329"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Elipse 74">
                  <a:extLst>
                    <a:ext uri="{FF2B5EF4-FFF2-40B4-BE49-F238E27FC236}">
                      <a16:creationId xmlns:a16="http://schemas.microsoft.com/office/drawing/2014/main" id="{4E2FA00A-90D6-94D0-C197-A154D33324AE}"/>
                    </a:ext>
                  </a:extLst>
                </p:cNvPr>
                <p:cNvSpPr/>
                <p:nvPr/>
              </p:nvSpPr>
              <p:spPr>
                <a:xfrm>
                  <a:off x="5720139"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a:extLst>
                    <a:ext uri="{FF2B5EF4-FFF2-40B4-BE49-F238E27FC236}">
                      <a16:creationId xmlns:a16="http://schemas.microsoft.com/office/drawing/2014/main" id="{2103BCEB-F5F5-AA8E-D062-D4B57F6F6C79}"/>
                    </a:ext>
                  </a:extLst>
                </p:cNvPr>
                <p:cNvSpPr/>
                <p:nvPr/>
              </p:nvSpPr>
              <p:spPr>
                <a:xfrm>
                  <a:off x="5859983"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Elipse 76">
                  <a:extLst>
                    <a:ext uri="{FF2B5EF4-FFF2-40B4-BE49-F238E27FC236}">
                      <a16:creationId xmlns:a16="http://schemas.microsoft.com/office/drawing/2014/main" id="{7F66D353-0FE4-074D-9F64-404AE49CD319}"/>
                    </a:ext>
                  </a:extLst>
                </p:cNvPr>
                <p:cNvSpPr/>
                <p:nvPr/>
              </p:nvSpPr>
              <p:spPr>
                <a:xfrm>
                  <a:off x="5841652"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42DB0E01-6987-81B0-7A29-01EF1CCB54B6}"/>
                    </a:ext>
                  </a:extLst>
                </p:cNvPr>
                <p:cNvSpPr/>
                <p:nvPr/>
              </p:nvSpPr>
              <p:spPr>
                <a:xfrm>
                  <a:off x="5701111"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2B171BCD-E0B5-5870-03A2-7A52B4F03361}"/>
                    </a:ext>
                  </a:extLst>
                </p:cNvPr>
                <p:cNvSpPr/>
                <p:nvPr/>
              </p:nvSpPr>
              <p:spPr>
                <a:xfrm>
                  <a:off x="5846176"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Elipse 79">
                  <a:extLst>
                    <a:ext uri="{FF2B5EF4-FFF2-40B4-BE49-F238E27FC236}">
                      <a16:creationId xmlns:a16="http://schemas.microsoft.com/office/drawing/2014/main" id="{6A4B15AB-AE36-96D7-BA16-0BDEE77B51E5}"/>
                    </a:ext>
                  </a:extLst>
                </p:cNvPr>
                <p:cNvSpPr/>
                <p:nvPr/>
              </p:nvSpPr>
              <p:spPr>
                <a:xfrm>
                  <a:off x="5813804"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Elipse 80">
                  <a:extLst>
                    <a:ext uri="{FF2B5EF4-FFF2-40B4-BE49-F238E27FC236}">
                      <a16:creationId xmlns:a16="http://schemas.microsoft.com/office/drawing/2014/main" id="{95F07F78-AD43-5D44-2DDB-5DCA12BFD0CB}"/>
                    </a:ext>
                  </a:extLst>
                </p:cNvPr>
                <p:cNvSpPr/>
                <p:nvPr/>
              </p:nvSpPr>
              <p:spPr>
                <a:xfrm>
                  <a:off x="5934643"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06191D7B-FF07-6CC5-372E-90AAC1D41809}"/>
                    </a:ext>
                  </a:extLst>
                </p:cNvPr>
                <p:cNvSpPr/>
                <p:nvPr/>
              </p:nvSpPr>
              <p:spPr>
                <a:xfrm>
                  <a:off x="5463677"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Elipse 86">
                  <a:extLst>
                    <a:ext uri="{FF2B5EF4-FFF2-40B4-BE49-F238E27FC236}">
                      <a16:creationId xmlns:a16="http://schemas.microsoft.com/office/drawing/2014/main" id="{41383EE7-75AB-7B95-3EA2-7E75316AB9AF}"/>
                    </a:ext>
                  </a:extLst>
                </p:cNvPr>
                <p:cNvSpPr/>
                <p:nvPr/>
              </p:nvSpPr>
              <p:spPr>
                <a:xfrm>
                  <a:off x="3273879"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Elipse 87">
                  <a:extLst>
                    <a:ext uri="{FF2B5EF4-FFF2-40B4-BE49-F238E27FC236}">
                      <a16:creationId xmlns:a16="http://schemas.microsoft.com/office/drawing/2014/main" id="{6CDB2247-F9C6-E70D-0390-992E50FF3878}"/>
                    </a:ext>
                  </a:extLst>
                </p:cNvPr>
                <p:cNvSpPr/>
                <p:nvPr/>
              </p:nvSpPr>
              <p:spPr>
                <a:xfrm>
                  <a:off x="3433703"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69C0EEFA-A89C-547D-6256-0F74717D8342}"/>
                    </a:ext>
                  </a:extLst>
                </p:cNvPr>
                <p:cNvSpPr/>
                <p:nvPr/>
              </p:nvSpPr>
              <p:spPr>
                <a:xfrm>
                  <a:off x="3111951"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Elipse 89">
                  <a:extLst>
                    <a:ext uri="{FF2B5EF4-FFF2-40B4-BE49-F238E27FC236}">
                      <a16:creationId xmlns:a16="http://schemas.microsoft.com/office/drawing/2014/main" id="{43AF68DE-0A2B-3560-80B9-5E8E7F35B515}"/>
                    </a:ext>
                  </a:extLst>
                </p:cNvPr>
                <p:cNvSpPr/>
                <p:nvPr/>
              </p:nvSpPr>
              <p:spPr>
                <a:xfrm>
                  <a:off x="3361703"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Elipse 90">
                  <a:extLst>
                    <a:ext uri="{FF2B5EF4-FFF2-40B4-BE49-F238E27FC236}">
                      <a16:creationId xmlns:a16="http://schemas.microsoft.com/office/drawing/2014/main" id="{5C94353C-CF60-FD08-7248-ADBBC5E1B557}"/>
                    </a:ext>
                  </a:extLst>
                </p:cNvPr>
                <p:cNvSpPr/>
                <p:nvPr/>
              </p:nvSpPr>
              <p:spPr>
                <a:xfrm>
                  <a:off x="3114053"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a:extLst>
                    <a:ext uri="{FF2B5EF4-FFF2-40B4-BE49-F238E27FC236}">
                      <a16:creationId xmlns:a16="http://schemas.microsoft.com/office/drawing/2014/main" id="{E382AB24-096A-E629-C5C6-2B57B01F5C4B}"/>
                    </a:ext>
                  </a:extLst>
                </p:cNvPr>
                <p:cNvSpPr/>
                <p:nvPr/>
              </p:nvSpPr>
              <p:spPr>
                <a:xfrm>
                  <a:off x="3222053"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7186D72A-A9AA-AEB2-43C9-8E701F389C11}"/>
                    </a:ext>
                  </a:extLst>
                </p:cNvPr>
                <p:cNvSpPr/>
                <p:nvPr/>
              </p:nvSpPr>
              <p:spPr>
                <a:xfrm>
                  <a:off x="3543257"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DE3964DC-FC3D-6DBE-1331-330EEEA9BE1F}"/>
                    </a:ext>
                  </a:extLst>
                </p:cNvPr>
                <p:cNvSpPr/>
                <p:nvPr/>
              </p:nvSpPr>
              <p:spPr>
                <a:xfrm>
                  <a:off x="3577060"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Elipse 94">
                  <a:extLst>
                    <a:ext uri="{FF2B5EF4-FFF2-40B4-BE49-F238E27FC236}">
                      <a16:creationId xmlns:a16="http://schemas.microsoft.com/office/drawing/2014/main" id="{319A7459-15B4-B233-D1EA-49272742B445}"/>
                    </a:ext>
                  </a:extLst>
                </p:cNvPr>
                <p:cNvSpPr/>
                <p:nvPr/>
              </p:nvSpPr>
              <p:spPr>
                <a:xfrm>
                  <a:off x="3835331"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Elipse 95">
                  <a:extLst>
                    <a:ext uri="{FF2B5EF4-FFF2-40B4-BE49-F238E27FC236}">
                      <a16:creationId xmlns:a16="http://schemas.microsoft.com/office/drawing/2014/main" id="{B78B8023-EAAB-2C5A-15FE-FAF52815BD57}"/>
                    </a:ext>
                  </a:extLst>
                </p:cNvPr>
                <p:cNvSpPr/>
                <p:nvPr/>
              </p:nvSpPr>
              <p:spPr>
                <a:xfrm>
                  <a:off x="3929986"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Elipse 96">
                  <a:extLst>
                    <a:ext uri="{FF2B5EF4-FFF2-40B4-BE49-F238E27FC236}">
                      <a16:creationId xmlns:a16="http://schemas.microsoft.com/office/drawing/2014/main" id="{6E632193-3F85-371D-5443-D0804D0ADB7A}"/>
                    </a:ext>
                  </a:extLst>
                </p:cNvPr>
                <p:cNvSpPr/>
                <p:nvPr/>
              </p:nvSpPr>
              <p:spPr>
                <a:xfrm>
                  <a:off x="3935160"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Elipse 97">
                  <a:extLst>
                    <a:ext uri="{FF2B5EF4-FFF2-40B4-BE49-F238E27FC236}">
                      <a16:creationId xmlns:a16="http://schemas.microsoft.com/office/drawing/2014/main" id="{78A1B642-C0C0-E10D-0814-2597F92453FD}"/>
                    </a:ext>
                  </a:extLst>
                </p:cNvPr>
                <p:cNvSpPr/>
                <p:nvPr/>
              </p:nvSpPr>
              <p:spPr>
                <a:xfrm>
                  <a:off x="4138322"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Elipse 98">
                  <a:extLst>
                    <a:ext uri="{FF2B5EF4-FFF2-40B4-BE49-F238E27FC236}">
                      <a16:creationId xmlns:a16="http://schemas.microsoft.com/office/drawing/2014/main" id="{59464C3C-353A-C2F4-A669-2EEEE19E5DFC}"/>
                    </a:ext>
                  </a:extLst>
                </p:cNvPr>
                <p:cNvSpPr/>
                <p:nvPr/>
              </p:nvSpPr>
              <p:spPr>
                <a:xfrm>
                  <a:off x="4440848"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Elipse 99">
                  <a:extLst>
                    <a:ext uri="{FF2B5EF4-FFF2-40B4-BE49-F238E27FC236}">
                      <a16:creationId xmlns:a16="http://schemas.microsoft.com/office/drawing/2014/main" id="{FCDDC4EA-686B-478A-81AD-5AD9C644AA50}"/>
                    </a:ext>
                  </a:extLst>
                </p:cNvPr>
                <p:cNvSpPr/>
                <p:nvPr/>
              </p:nvSpPr>
              <p:spPr>
                <a:xfrm>
                  <a:off x="3981246"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Elipse 100">
                  <a:extLst>
                    <a:ext uri="{FF2B5EF4-FFF2-40B4-BE49-F238E27FC236}">
                      <a16:creationId xmlns:a16="http://schemas.microsoft.com/office/drawing/2014/main" id="{D8E6EEBD-990F-DBB8-764A-5DD32BBF360B}"/>
                    </a:ext>
                  </a:extLst>
                </p:cNvPr>
                <p:cNvSpPr/>
                <p:nvPr/>
              </p:nvSpPr>
              <p:spPr>
                <a:xfrm>
                  <a:off x="4288804"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Elipse 101">
                  <a:extLst>
                    <a:ext uri="{FF2B5EF4-FFF2-40B4-BE49-F238E27FC236}">
                      <a16:creationId xmlns:a16="http://schemas.microsoft.com/office/drawing/2014/main" id="{7661DCF4-AF1C-DC70-0B7F-AC63E513DE23}"/>
                    </a:ext>
                  </a:extLst>
                </p:cNvPr>
                <p:cNvSpPr/>
                <p:nvPr/>
              </p:nvSpPr>
              <p:spPr>
                <a:xfrm>
                  <a:off x="4324804"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Elipse 102">
                  <a:extLst>
                    <a:ext uri="{FF2B5EF4-FFF2-40B4-BE49-F238E27FC236}">
                      <a16:creationId xmlns:a16="http://schemas.microsoft.com/office/drawing/2014/main" id="{D73C739E-1161-FCD8-7F92-E6E8A6EABDAD}"/>
                    </a:ext>
                  </a:extLst>
                </p:cNvPr>
                <p:cNvSpPr/>
                <p:nvPr/>
              </p:nvSpPr>
              <p:spPr>
                <a:xfrm>
                  <a:off x="4120671"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Elipse 103">
                  <a:extLst>
                    <a:ext uri="{FF2B5EF4-FFF2-40B4-BE49-F238E27FC236}">
                      <a16:creationId xmlns:a16="http://schemas.microsoft.com/office/drawing/2014/main" id="{ED94D09A-C8C5-5345-7D04-E78568D61A7F}"/>
                    </a:ext>
                  </a:extLst>
                </p:cNvPr>
                <p:cNvSpPr/>
                <p:nvPr/>
              </p:nvSpPr>
              <p:spPr>
                <a:xfrm>
                  <a:off x="4242158"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Elipse 104">
                  <a:extLst>
                    <a:ext uri="{FF2B5EF4-FFF2-40B4-BE49-F238E27FC236}">
                      <a16:creationId xmlns:a16="http://schemas.microsoft.com/office/drawing/2014/main" id="{95275B06-196F-3727-18EF-9CBF365D862F}"/>
                    </a:ext>
                  </a:extLst>
                </p:cNvPr>
                <p:cNvSpPr/>
                <p:nvPr/>
              </p:nvSpPr>
              <p:spPr>
                <a:xfrm>
                  <a:off x="3676702"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Elipse 105">
                  <a:extLst>
                    <a:ext uri="{FF2B5EF4-FFF2-40B4-BE49-F238E27FC236}">
                      <a16:creationId xmlns:a16="http://schemas.microsoft.com/office/drawing/2014/main" id="{BA7EBFDC-5F96-CE77-0E04-7F13DD8DE054}"/>
                    </a:ext>
                  </a:extLst>
                </p:cNvPr>
                <p:cNvSpPr/>
                <p:nvPr/>
              </p:nvSpPr>
              <p:spPr>
                <a:xfrm>
                  <a:off x="3748702"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a:extLst>
                    <a:ext uri="{FF2B5EF4-FFF2-40B4-BE49-F238E27FC236}">
                      <a16:creationId xmlns:a16="http://schemas.microsoft.com/office/drawing/2014/main" id="{5188FA64-ED52-1CD2-F268-0FD5639C6796}"/>
                    </a:ext>
                  </a:extLst>
                </p:cNvPr>
                <p:cNvSpPr/>
                <p:nvPr/>
              </p:nvSpPr>
              <p:spPr>
                <a:xfrm>
                  <a:off x="3676702"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Elipse 107">
                  <a:extLst>
                    <a:ext uri="{FF2B5EF4-FFF2-40B4-BE49-F238E27FC236}">
                      <a16:creationId xmlns:a16="http://schemas.microsoft.com/office/drawing/2014/main" id="{EBD8F2F3-B68D-8693-BFBF-F12C3870EBEB}"/>
                    </a:ext>
                  </a:extLst>
                </p:cNvPr>
                <p:cNvSpPr/>
                <p:nvPr/>
              </p:nvSpPr>
              <p:spPr>
                <a:xfrm>
                  <a:off x="3544638"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Elipse 108">
                  <a:extLst>
                    <a:ext uri="{FF2B5EF4-FFF2-40B4-BE49-F238E27FC236}">
                      <a16:creationId xmlns:a16="http://schemas.microsoft.com/office/drawing/2014/main" id="{8189EC20-F4BF-5F0E-DD97-03302E3EE6E4}"/>
                    </a:ext>
                  </a:extLst>
                </p:cNvPr>
                <p:cNvSpPr/>
                <p:nvPr/>
              </p:nvSpPr>
              <p:spPr>
                <a:xfrm>
                  <a:off x="3964595"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Elipse 109">
                  <a:extLst>
                    <a:ext uri="{FF2B5EF4-FFF2-40B4-BE49-F238E27FC236}">
                      <a16:creationId xmlns:a16="http://schemas.microsoft.com/office/drawing/2014/main" id="{9B56DD06-3DE4-1B51-663A-F4FDCD29D263}"/>
                    </a:ext>
                  </a:extLst>
                </p:cNvPr>
                <p:cNvSpPr/>
                <p:nvPr/>
              </p:nvSpPr>
              <p:spPr>
                <a:xfrm>
                  <a:off x="3807789"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Elipse 110">
                  <a:extLst>
                    <a:ext uri="{FF2B5EF4-FFF2-40B4-BE49-F238E27FC236}">
                      <a16:creationId xmlns:a16="http://schemas.microsoft.com/office/drawing/2014/main" id="{9EEF2D89-D345-7411-AA83-53F562DF10C9}"/>
                    </a:ext>
                  </a:extLst>
                </p:cNvPr>
                <p:cNvSpPr/>
                <p:nvPr/>
              </p:nvSpPr>
              <p:spPr>
                <a:xfrm>
                  <a:off x="3561833" y="2141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Elipse 111">
                  <a:extLst>
                    <a:ext uri="{FF2B5EF4-FFF2-40B4-BE49-F238E27FC236}">
                      <a16:creationId xmlns:a16="http://schemas.microsoft.com/office/drawing/2014/main" id="{E00B98FD-145E-E65B-9537-0E2DBCD77C8A}"/>
                    </a:ext>
                  </a:extLst>
                </p:cNvPr>
                <p:cNvSpPr/>
                <p:nvPr/>
              </p:nvSpPr>
              <p:spPr>
                <a:xfrm>
                  <a:off x="4012436"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a:extLst>
                    <a:ext uri="{FF2B5EF4-FFF2-40B4-BE49-F238E27FC236}">
                      <a16:creationId xmlns:a16="http://schemas.microsoft.com/office/drawing/2014/main" id="{1CA972CA-5144-3C94-8D03-1CFD4C63BB1D}"/>
                    </a:ext>
                  </a:extLst>
                </p:cNvPr>
                <p:cNvSpPr/>
                <p:nvPr/>
              </p:nvSpPr>
              <p:spPr>
                <a:xfrm>
                  <a:off x="3078053"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Elipse 113">
                  <a:extLst>
                    <a:ext uri="{FF2B5EF4-FFF2-40B4-BE49-F238E27FC236}">
                      <a16:creationId xmlns:a16="http://schemas.microsoft.com/office/drawing/2014/main" id="{1E2669B7-A839-D73D-7BE7-AF7B3B368B20}"/>
                    </a:ext>
                  </a:extLst>
                </p:cNvPr>
                <p:cNvSpPr/>
                <p:nvPr/>
              </p:nvSpPr>
              <p:spPr>
                <a:xfrm>
                  <a:off x="3196785"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Elipse 114">
                  <a:extLst>
                    <a:ext uri="{FF2B5EF4-FFF2-40B4-BE49-F238E27FC236}">
                      <a16:creationId xmlns:a16="http://schemas.microsoft.com/office/drawing/2014/main" id="{071BEC19-79A6-6E29-7474-EA9984D4EDBF}"/>
                    </a:ext>
                  </a:extLst>
                </p:cNvPr>
                <p:cNvSpPr/>
                <p:nvPr/>
              </p:nvSpPr>
              <p:spPr>
                <a:xfrm>
                  <a:off x="3211394"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Elipse 115">
                  <a:extLst>
                    <a:ext uri="{FF2B5EF4-FFF2-40B4-BE49-F238E27FC236}">
                      <a16:creationId xmlns:a16="http://schemas.microsoft.com/office/drawing/2014/main" id="{BF4C439A-F894-B0D0-1F94-1F81AAB9B0E5}"/>
                    </a:ext>
                  </a:extLst>
                </p:cNvPr>
                <p:cNvSpPr/>
                <p:nvPr/>
              </p:nvSpPr>
              <p:spPr>
                <a:xfrm>
                  <a:off x="3104452"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Elipse 116">
                  <a:extLst>
                    <a:ext uri="{FF2B5EF4-FFF2-40B4-BE49-F238E27FC236}">
                      <a16:creationId xmlns:a16="http://schemas.microsoft.com/office/drawing/2014/main" id="{A5E8E741-7DA2-3596-3002-D8E902651520}"/>
                    </a:ext>
                  </a:extLst>
                </p:cNvPr>
                <p:cNvSpPr/>
                <p:nvPr/>
              </p:nvSpPr>
              <p:spPr>
                <a:xfrm>
                  <a:off x="2989947"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Elipse 117">
                  <a:extLst>
                    <a:ext uri="{FF2B5EF4-FFF2-40B4-BE49-F238E27FC236}">
                      <a16:creationId xmlns:a16="http://schemas.microsoft.com/office/drawing/2014/main" id="{CB8DD72A-96A5-3CFB-97A1-2DDC5568538D}"/>
                    </a:ext>
                  </a:extLst>
                </p:cNvPr>
                <p:cNvSpPr/>
                <p:nvPr/>
              </p:nvSpPr>
              <p:spPr>
                <a:xfrm>
                  <a:off x="3156936"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a:extLst>
                    <a:ext uri="{FF2B5EF4-FFF2-40B4-BE49-F238E27FC236}">
                      <a16:creationId xmlns:a16="http://schemas.microsoft.com/office/drawing/2014/main" id="{DCA9CE03-BEF3-13CD-B79F-F56B4E767B3A}"/>
                    </a:ext>
                  </a:extLst>
                </p:cNvPr>
                <p:cNvSpPr/>
                <p:nvPr/>
              </p:nvSpPr>
              <p:spPr>
                <a:xfrm>
                  <a:off x="3240537"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a:extLst>
                    <a:ext uri="{FF2B5EF4-FFF2-40B4-BE49-F238E27FC236}">
                      <a16:creationId xmlns:a16="http://schemas.microsoft.com/office/drawing/2014/main" id="{12565CE2-68C5-2100-69F3-E357F105065E}"/>
                    </a:ext>
                  </a:extLst>
                </p:cNvPr>
                <p:cNvSpPr/>
                <p:nvPr/>
              </p:nvSpPr>
              <p:spPr>
                <a:xfrm>
                  <a:off x="3303727"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Elipse 120">
                  <a:extLst>
                    <a:ext uri="{FF2B5EF4-FFF2-40B4-BE49-F238E27FC236}">
                      <a16:creationId xmlns:a16="http://schemas.microsoft.com/office/drawing/2014/main" id="{42A6B62B-8C8B-528F-9C34-5C34F19017B7}"/>
                    </a:ext>
                  </a:extLst>
                </p:cNvPr>
                <p:cNvSpPr/>
                <p:nvPr/>
              </p:nvSpPr>
              <p:spPr>
                <a:xfrm>
                  <a:off x="3032452"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Elipse 121">
                  <a:extLst>
                    <a:ext uri="{FF2B5EF4-FFF2-40B4-BE49-F238E27FC236}">
                      <a16:creationId xmlns:a16="http://schemas.microsoft.com/office/drawing/2014/main" id="{AE05E0F3-186D-961A-A4B3-3C38B60E32E6}"/>
                    </a:ext>
                  </a:extLst>
                </p:cNvPr>
                <p:cNvSpPr/>
                <p:nvPr/>
              </p:nvSpPr>
              <p:spPr>
                <a:xfrm>
                  <a:off x="3313352"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Elipse 122">
                  <a:extLst>
                    <a:ext uri="{FF2B5EF4-FFF2-40B4-BE49-F238E27FC236}">
                      <a16:creationId xmlns:a16="http://schemas.microsoft.com/office/drawing/2014/main" id="{287B477B-73DF-1B8C-CD00-6EF07310FCE7}"/>
                    </a:ext>
                  </a:extLst>
                </p:cNvPr>
                <p:cNvSpPr/>
                <p:nvPr/>
              </p:nvSpPr>
              <p:spPr>
                <a:xfrm>
                  <a:off x="3186053"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Elipse 123">
                  <a:extLst>
                    <a:ext uri="{FF2B5EF4-FFF2-40B4-BE49-F238E27FC236}">
                      <a16:creationId xmlns:a16="http://schemas.microsoft.com/office/drawing/2014/main" id="{AC02E330-6166-1B3F-535D-FB6C721B6970}"/>
                    </a:ext>
                  </a:extLst>
                </p:cNvPr>
                <p:cNvSpPr/>
                <p:nvPr/>
              </p:nvSpPr>
              <p:spPr>
                <a:xfrm>
                  <a:off x="4127645"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Elipse 124">
                  <a:extLst>
                    <a:ext uri="{FF2B5EF4-FFF2-40B4-BE49-F238E27FC236}">
                      <a16:creationId xmlns:a16="http://schemas.microsoft.com/office/drawing/2014/main" id="{244B8021-6DCB-C860-CB7A-E04698AB3608}"/>
                    </a:ext>
                  </a:extLst>
                </p:cNvPr>
                <p:cNvSpPr/>
                <p:nvPr/>
              </p:nvSpPr>
              <p:spPr>
                <a:xfrm>
                  <a:off x="4049043"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Elipse 125">
                  <a:extLst>
                    <a:ext uri="{FF2B5EF4-FFF2-40B4-BE49-F238E27FC236}">
                      <a16:creationId xmlns:a16="http://schemas.microsoft.com/office/drawing/2014/main" id="{6E9AB7CD-CED3-6E79-1B68-BA7622A26291}"/>
                    </a:ext>
                  </a:extLst>
                </p:cNvPr>
                <p:cNvSpPr/>
                <p:nvPr/>
              </p:nvSpPr>
              <p:spPr>
                <a:xfrm>
                  <a:off x="4361552"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Elipse 126">
                  <a:extLst>
                    <a:ext uri="{FF2B5EF4-FFF2-40B4-BE49-F238E27FC236}">
                      <a16:creationId xmlns:a16="http://schemas.microsoft.com/office/drawing/2014/main" id="{A51F10D6-744D-3E85-AB62-827EA4C9C4F1}"/>
                    </a:ext>
                  </a:extLst>
                </p:cNvPr>
                <p:cNvSpPr/>
                <p:nvPr/>
              </p:nvSpPr>
              <p:spPr>
                <a:xfrm>
                  <a:off x="3748702"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Elipse 127">
                  <a:extLst>
                    <a:ext uri="{FF2B5EF4-FFF2-40B4-BE49-F238E27FC236}">
                      <a16:creationId xmlns:a16="http://schemas.microsoft.com/office/drawing/2014/main" id="{0D14C888-2AC4-7AE6-9DBA-1B021D263945}"/>
                    </a:ext>
                  </a:extLst>
                </p:cNvPr>
                <p:cNvSpPr/>
                <p:nvPr/>
              </p:nvSpPr>
              <p:spPr>
                <a:xfrm>
                  <a:off x="3976436"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a:extLst>
                    <a:ext uri="{FF2B5EF4-FFF2-40B4-BE49-F238E27FC236}">
                      <a16:creationId xmlns:a16="http://schemas.microsoft.com/office/drawing/2014/main" id="{D27CA8A6-AB14-5B75-7EC2-5C97E2AC6D3D}"/>
                    </a:ext>
                  </a:extLst>
                </p:cNvPr>
                <p:cNvSpPr/>
                <p:nvPr/>
              </p:nvSpPr>
              <p:spPr>
                <a:xfrm>
                  <a:off x="2976417"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Elipse 129">
                  <a:extLst>
                    <a:ext uri="{FF2B5EF4-FFF2-40B4-BE49-F238E27FC236}">
                      <a16:creationId xmlns:a16="http://schemas.microsoft.com/office/drawing/2014/main" id="{1806945B-D95A-609C-22A6-EA084D21A8F1}"/>
                    </a:ext>
                  </a:extLst>
                </p:cNvPr>
                <p:cNvSpPr/>
                <p:nvPr/>
              </p:nvSpPr>
              <p:spPr>
                <a:xfrm>
                  <a:off x="3080123"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Elipse 130">
                  <a:extLst>
                    <a:ext uri="{FF2B5EF4-FFF2-40B4-BE49-F238E27FC236}">
                      <a16:creationId xmlns:a16="http://schemas.microsoft.com/office/drawing/2014/main" id="{C571B348-7171-42B1-3B84-71D7286B64E1}"/>
                    </a:ext>
                  </a:extLst>
                </p:cNvPr>
                <p:cNvSpPr/>
                <p:nvPr/>
              </p:nvSpPr>
              <p:spPr>
                <a:xfrm>
                  <a:off x="3106264"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a:extLst>
                    <a:ext uri="{FF2B5EF4-FFF2-40B4-BE49-F238E27FC236}">
                      <a16:creationId xmlns:a16="http://schemas.microsoft.com/office/drawing/2014/main" id="{6B9F0AF6-848B-C935-6618-CC9E44BACBC3}"/>
                    </a:ext>
                  </a:extLst>
                </p:cNvPr>
                <p:cNvSpPr/>
                <p:nvPr/>
              </p:nvSpPr>
              <p:spPr>
                <a:xfrm>
                  <a:off x="3147102"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Elipse 132">
                  <a:extLst>
                    <a:ext uri="{FF2B5EF4-FFF2-40B4-BE49-F238E27FC236}">
                      <a16:creationId xmlns:a16="http://schemas.microsoft.com/office/drawing/2014/main" id="{7EE62646-5D7B-9BF9-B269-EFDFC26601D0}"/>
                    </a:ext>
                  </a:extLst>
                </p:cNvPr>
                <p:cNvSpPr/>
                <p:nvPr/>
              </p:nvSpPr>
              <p:spPr>
                <a:xfrm>
                  <a:off x="2739912"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Elipse 133">
                  <a:extLst>
                    <a:ext uri="{FF2B5EF4-FFF2-40B4-BE49-F238E27FC236}">
                      <a16:creationId xmlns:a16="http://schemas.microsoft.com/office/drawing/2014/main" id="{713B9C3C-6A78-2870-6C3A-A7E40D302825}"/>
                    </a:ext>
                  </a:extLst>
                </p:cNvPr>
                <p:cNvSpPr/>
                <p:nvPr/>
              </p:nvSpPr>
              <p:spPr>
                <a:xfrm>
                  <a:off x="2879756"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Elipse 134">
                  <a:extLst>
                    <a:ext uri="{FF2B5EF4-FFF2-40B4-BE49-F238E27FC236}">
                      <a16:creationId xmlns:a16="http://schemas.microsoft.com/office/drawing/2014/main" id="{BAFF18E4-7E98-3B02-A02D-E76F59DBD25E}"/>
                    </a:ext>
                  </a:extLst>
                </p:cNvPr>
                <p:cNvSpPr/>
                <p:nvPr/>
              </p:nvSpPr>
              <p:spPr>
                <a:xfrm>
                  <a:off x="2861425"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Elipse 135">
                  <a:extLst>
                    <a:ext uri="{FF2B5EF4-FFF2-40B4-BE49-F238E27FC236}">
                      <a16:creationId xmlns:a16="http://schemas.microsoft.com/office/drawing/2014/main" id="{5B450E01-5F3D-A770-BA15-909273C63B61}"/>
                    </a:ext>
                  </a:extLst>
                </p:cNvPr>
                <p:cNvSpPr/>
                <p:nvPr/>
              </p:nvSpPr>
              <p:spPr>
                <a:xfrm>
                  <a:off x="2720884"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a:extLst>
                    <a:ext uri="{FF2B5EF4-FFF2-40B4-BE49-F238E27FC236}">
                      <a16:creationId xmlns:a16="http://schemas.microsoft.com/office/drawing/2014/main" id="{3449D49F-B35C-ABF0-6989-3324B783EC37}"/>
                    </a:ext>
                  </a:extLst>
                </p:cNvPr>
                <p:cNvSpPr/>
                <p:nvPr/>
              </p:nvSpPr>
              <p:spPr>
                <a:xfrm>
                  <a:off x="2865949"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Elipse 137">
                  <a:extLst>
                    <a:ext uri="{FF2B5EF4-FFF2-40B4-BE49-F238E27FC236}">
                      <a16:creationId xmlns:a16="http://schemas.microsoft.com/office/drawing/2014/main" id="{98A17EE9-B680-CB32-A5E2-CA0C031F44DD}"/>
                    </a:ext>
                  </a:extLst>
                </p:cNvPr>
                <p:cNvSpPr/>
                <p:nvPr/>
              </p:nvSpPr>
              <p:spPr>
                <a:xfrm>
                  <a:off x="2833577"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Elipse 138">
                  <a:extLst>
                    <a:ext uri="{FF2B5EF4-FFF2-40B4-BE49-F238E27FC236}">
                      <a16:creationId xmlns:a16="http://schemas.microsoft.com/office/drawing/2014/main" id="{1849F856-FC22-CF16-05A0-C2CECC6DA138}"/>
                    </a:ext>
                  </a:extLst>
                </p:cNvPr>
                <p:cNvSpPr/>
                <p:nvPr/>
              </p:nvSpPr>
              <p:spPr>
                <a:xfrm>
                  <a:off x="2954416"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7018BB6A-1BF5-174A-3226-6CC1A22672FE}"/>
                    </a:ext>
                  </a:extLst>
                </p:cNvPr>
                <p:cNvSpPr/>
                <p:nvPr/>
              </p:nvSpPr>
              <p:spPr>
                <a:xfrm>
                  <a:off x="2483450"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Seta: para a Direita 142">
                  <a:extLst>
                    <a:ext uri="{FF2B5EF4-FFF2-40B4-BE49-F238E27FC236}">
                      <a16:creationId xmlns:a16="http://schemas.microsoft.com/office/drawing/2014/main" id="{1C5B7F4B-D184-DE8D-8A11-BFC7B6CC1382}"/>
                    </a:ext>
                  </a:extLst>
                </p:cNvPr>
                <p:cNvSpPr/>
                <p:nvPr/>
              </p:nvSpPr>
              <p:spPr>
                <a:xfrm>
                  <a:off x="4779249" y="1827893"/>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CaixaDeTexto 143">
                  <a:extLst>
                    <a:ext uri="{FF2B5EF4-FFF2-40B4-BE49-F238E27FC236}">
                      <a16:creationId xmlns:a16="http://schemas.microsoft.com/office/drawing/2014/main" id="{12C52CFE-75DA-219C-7B3E-5D8F5E98DBCF}"/>
                    </a:ext>
                  </a:extLst>
                </p:cNvPr>
                <p:cNvSpPr txBox="1"/>
                <p:nvPr/>
              </p:nvSpPr>
              <p:spPr>
                <a:xfrm>
                  <a:off x="4707259" y="1535461"/>
                  <a:ext cx="754402" cy="276999"/>
                </a:xfrm>
                <a:prstGeom prst="rect">
                  <a:avLst/>
                </a:prstGeom>
                <a:noFill/>
              </p:spPr>
              <p:txBody>
                <a:bodyPr wrap="square" rtlCol="0">
                  <a:spAutoFit/>
                </a:bodyPr>
                <a:lstStyle/>
                <a:p>
                  <a:pPr algn="ctr"/>
                  <a:r>
                    <a:rPr lang="pt-BR" sz="1200" dirty="0"/>
                    <a:t>K-</a:t>
                  </a:r>
                  <a:r>
                    <a:rPr lang="pt-BR" sz="1200" dirty="0" err="1"/>
                    <a:t>means</a:t>
                  </a:r>
                  <a:endParaRPr lang="pt-BR" sz="1200" dirty="0"/>
                </a:p>
              </p:txBody>
            </p:sp>
            <p:sp>
              <p:nvSpPr>
                <p:cNvPr id="145" name="Sinal de Multiplicação 144">
                  <a:extLst>
                    <a:ext uri="{FF2B5EF4-FFF2-40B4-BE49-F238E27FC236}">
                      <a16:creationId xmlns:a16="http://schemas.microsoft.com/office/drawing/2014/main" id="{EEA17D25-E6B9-2CD6-DD10-7D46CF3B55B9}"/>
                    </a:ext>
                  </a:extLst>
                </p:cNvPr>
                <p:cNvSpPr/>
                <p:nvPr/>
              </p:nvSpPr>
              <p:spPr>
                <a:xfrm>
                  <a:off x="6274184" y="148377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4" name="Sinal de Multiplicação 203">
                  <a:extLst>
                    <a:ext uri="{FF2B5EF4-FFF2-40B4-BE49-F238E27FC236}">
                      <a16:creationId xmlns:a16="http://schemas.microsoft.com/office/drawing/2014/main" id="{36D897B2-E550-4627-42A2-5748BF4109C1}"/>
                    </a:ext>
                  </a:extLst>
                </p:cNvPr>
                <p:cNvSpPr/>
                <p:nvPr/>
              </p:nvSpPr>
              <p:spPr>
                <a:xfrm>
                  <a:off x="5940299" y="217856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5" name="Sinal de Multiplicação 204">
                  <a:extLst>
                    <a:ext uri="{FF2B5EF4-FFF2-40B4-BE49-F238E27FC236}">
                      <a16:creationId xmlns:a16="http://schemas.microsoft.com/office/drawing/2014/main" id="{F31ACDE7-13F8-CF9D-27D8-5665C5B23594}"/>
                    </a:ext>
                  </a:extLst>
                </p:cNvPr>
                <p:cNvSpPr/>
                <p:nvPr/>
              </p:nvSpPr>
              <p:spPr>
                <a:xfrm>
                  <a:off x="6735481" y="2316636"/>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 name="Sinal de Multiplicação 205">
                  <a:extLst>
                    <a:ext uri="{FF2B5EF4-FFF2-40B4-BE49-F238E27FC236}">
                      <a16:creationId xmlns:a16="http://schemas.microsoft.com/office/drawing/2014/main" id="{D5E3B4CD-8E28-4D3C-A68D-E1CF51CD97F9}"/>
                    </a:ext>
                  </a:extLst>
                </p:cNvPr>
                <p:cNvSpPr/>
                <p:nvPr/>
              </p:nvSpPr>
              <p:spPr>
                <a:xfrm>
                  <a:off x="7076969" y="1644950"/>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Sinal de Multiplicação 206">
                  <a:extLst>
                    <a:ext uri="{FF2B5EF4-FFF2-40B4-BE49-F238E27FC236}">
                      <a16:creationId xmlns:a16="http://schemas.microsoft.com/office/drawing/2014/main" id="{CC6DDB58-92B3-A025-4D8F-509D76F79477}"/>
                    </a:ext>
                  </a:extLst>
                </p:cNvPr>
                <p:cNvSpPr/>
                <p:nvPr/>
              </p:nvSpPr>
              <p:spPr>
                <a:xfrm>
                  <a:off x="6879387" y="2936968"/>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 name="CaixaDeTexto 207">
                  <a:extLst>
                    <a:ext uri="{FF2B5EF4-FFF2-40B4-BE49-F238E27FC236}">
                      <a16:creationId xmlns:a16="http://schemas.microsoft.com/office/drawing/2014/main" id="{7F7B07A6-12B7-CE91-1F27-7EC6B66489E6}"/>
                    </a:ext>
                  </a:extLst>
                </p:cNvPr>
                <p:cNvSpPr txBox="1"/>
                <p:nvPr/>
              </p:nvSpPr>
              <p:spPr>
                <a:xfrm>
                  <a:off x="6851558" y="2855951"/>
                  <a:ext cx="1034867" cy="276999"/>
                </a:xfrm>
                <a:prstGeom prst="rect">
                  <a:avLst/>
                </a:prstGeom>
                <a:noFill/>
              </p:spPr>
              <p:txBody>
                <a:bodyPr wrap="square" rtlCol="0">
                  <a:spAutoFit/>
                </a:bodyPr>
                <a:lstStyle/>
                <a:p>
                  <a:pPr algn="ctr"/>
                  <a:r>
                    <a:rPr lang="pt-BR" sz="1200" dirty="0"/>
                    <a:t>centroides</a:t>
                  </a:r>
                </a:p>
              </p:txBody>
            </p:sp>
            <p:sp>
              <p:nvSpPr>
                <p:cNvPr id="219" name="CaixaDeTexto 218">
                  <a:extLst>
                    <a:ext uri="{FF2B5EF4-FFF2-40B4-BE49-F238E27FC236}">
                      <a16:creationId xmlns:a16="http://schemas.microsoft.com/office/drawing/2014/main" id="{A6C51C4E-EE52-9757-C9BD-FC8A699BDCEB}"/>
                    </a:ext>
                  </a:extLst>
                </p:cNvPr>
                <p:cNvSpPr txBox="1"/>
                <p:nvPr/>
              </p:nvSpPr>
              <p:spPr>
                <a:xfrm>
                  <a:off x="2483449" y="798513"/>
                  <a:ext cx="2207203" cy="307777"/>
                </a:xfrm>
                <a:prstGeom prst="rect">
                  <a:avLst/>
                </a:prstGeom>
                <a:noFill/>
              </p:spPr>
              <p:txBody>
                <a:bodyPr wrap="square" rtlCol="0">
                  <a:spAutoFit/>
                </a:bodyPr>
                <a:lstStyle/>
                <a:p>
                  <a:pPr algn="ctr"/>
                  <a:r>
                    <a:rPr lang="pt-BR" sz="1400" dirty="0"/>
                    <a:t>Dados não rotulados</a:t>
                  </a:r>
                </a:p>
              </p:txBody>
            </p:sp>
            <p:sp>
              <p:nvSpPr>
                <p:cNvPr id="220" name="CaixaDeTexto 219">
                  <a:extLst>
                    <a:ext uri="{FF2B5EF4-FFF2-40B4-BE49-F238E27FC236}">
                      <a16:creationId xmlns:a16="http://schemas.microsoft.com/office/drawing/2014/main" id="{C4623B7C-453C-9AB4-C450-EBB164764C4B}"/>
                    </a:ext>
                  </a:extLst>
                </p:cNvPr>
                <p:cNvSpPr txBox="1"/>
                <p:nvPr/>
              </p:nvSpPr>
              <p:spPr>
                <a:xfrm>
                  <a:off x="5468240" y="785649"/>
                  <a:ext cx="2207203" cy="307777"/>
                </a:xfrm>
                <a:prstGeom prst="rect">
                  <a:avLst/>
                </a:prstGeom>
                <a:noFill/>
              </p:spPr>
              <p:txBody>
                <a:bodyPr wrap="square" rtlCol="0">
                  <a:spAutoFit/>
                </a:bodyPr>
                <a:lstStyle/>
                <a:p>
                  <a:pPr algn="ctr"/>
                  <a:r>
                    <a:rPr lang="pt-BR" sz="1400" dirty="0"/>
                    <a:t>Dados agrupados</a:t>
                  </a:r>
                </a:p>
              </p:txBody>
            </p:sp>
            <p:cxnSp>
              <p:nvCxnSpPr>
                <p:cNvPr id="221" name="Conector de Seta Reta 220">
                  <a:extLst>
                    <a:ext uri="{FF2B5EF4-FFF2-40B4-BE49-F238E27FC236}">
                      <a16:creationId xmlns:a16="http://schemas.microsoft.com/office/drawing/2014/main" id="{9BAB0F7C-D4B5-2876-7F61-A369A5730265}"/>
                    </a:ext>
                  </a:extLst>
                </p:cNvPr>
                <p:cNvCxnSpPr>
                  <a:cxnSpLocks/>
                  <a:stCxn id="212" idx="0"/>
                </p:cNvCxnSpPr>
                <p:nvPr/>
              </p:nvCxnSpPr>
              <p:spPr>
                <a:xfrm flipV="1">
                  <a:off x="4446314" y="2428443"/>
                  <a:ext cx="669475" cy="158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447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11176</TotalTime>
  <Words>11176</Words>
  <Application>Microsoft Office PowerPoint</Application>
  <PresentationFormat>Widescreen</PresentationFormat>
  <Paragraphs>834</Paragraphs>
  <Slides>77</Slides>
  <Notes>53</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77</vt:i4>
      </vt:variant>
    </vt:vector>
  </HeadingPairs>
  <TitlesOfParts>
    <vt:vector size="93" baseType="lpstr">
      <vt:lpstr>Microsoft YaHei</vt:lpstr>
      <vt:lpstr>-apple-system</vt:lpstr>
      <vt:lpstr>Arial</vt:lpstr>
      <vt:lpstr>Calibri</vt:lpstr>
      <vt:lpstr>Calibri Light</vt:lpstr>
      <vt:lpstr>Cambria Math</vt:lpstr>
      <vt:lpstr>CMR10</vt:lpstr>
      <vt:lpstr>CMSY10</vt:lpstr>
      <vt:lpstr>Google Sans</vt:lpstr>
      <vt:lpstr>Lora</vt:lpstr>
      <vt:lpstr>NimbusRomNo9L-Medi</vt:lpstr>
      <vt:lpstr>NimbusRomNo9L-Regu</vt:lpstr>
      <vt:lpstr>Roboto</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 ou compartilhamento de pesos</vt:lpstr>
      <vt:lpstr>Clustering ou compartilhamento de pesos</vt:lpstr>
      <vt:lpstr>Clustering ou compartilhamento de pesos</vt:lpstr>
      <vt:lpstr>Knowledge distillation ou destilação de conhecimento</vt:lpstr>
      <vt:lpstr>Knowledge distillation</vt:lpstr>
      <vt:lpstr>Frameworks de ML</vt:lpstr>
      <vt:lpstr>Frameworks de ML</vt:lpstr>
      <vt:lpstr>Frameworks de ML</vt:lpstr>
      <vt:lpstr>TensorFlow (TF) Lite</vt:lpstr>
      <vt:lpstr>Sequência de trabalho com o TF Lite</vt:lpstr>
      <vt:lpstr>Sequência de trabalho com o TF Lite</vt:lpstr>
      <vt:lpstr>TensorFlow (TF) Lite Micro</vt:lpstr>
      <vt:lpstr>TensorFlow (TF) Lite Micro</vt:lpstr>
      <vt:lpstr>TensorFlow (TF) Lite Micro</vt:lpstr>
      <vt:lpstr>Pipeline de desenvolvimento</vt:lpstr>
      <vt:lpstr>Hardware especializado</vt:lpstr>
      <vt:lpstr>Neural processing units (NPUs)</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2068</cp:revision>
  <dcterms:created xsi:type="dcterms:W3CDTF">2020-01-20T13:50:05Z</dcterms:created>
  <dcterms:modified xsi:type="dcterms:W3CDTF">2023-08-17T02:46:40Z</dcterms:modified>
</cp:coreProperties>
</file>